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</p:sldMasterIdLst>
  <p:notesMasterIdLst>
    <p:notesMasterId r:id="rId29"/>
  </p:notesMasterIdLst>
  <p:sldIdLst>
    <p:sldId id="738" r:id="rId2"/>
    <p:sldId id="739" r:id="rId3"/>
    <p:sldId id="740" r:id="rId4"/>
    <p:sldId id="741" r:id="rId5"/>
    <p:sldId id="742" r:id="rId6"/>
    <p:sldId id="744" r:id="rId7"/>
    <p:sldId id="774" r:id="rId8"/>
    <p:sldId id="745" r:id="rId9"/>
    <p:sldId id="773" r:id="rId10"/>
    <p:sldId id="775" r:id="rId11"/>
    <p:sldId id="749" r:id="rId12"/>
    <p:sldId id="750" r:id="rId13"/>
    <p:sldId id="753" r:id="rId14"/>
    <p:sldId id="776" r:id="rId15"/>
    <p:sldId id="756" r:id="rId16"/>
    <p:sldId id="757" r:id="rId17"/>
    <p:sldId id="758" r:id="rId18"/>
    <p:sldId id="761" r:id="rId19"/>
    <p:sldId id="763" r:id="rId20"/>
    <p:sldId id="764" r:id="rId21"/>
    <p:sldId id="765" r:id="rId22"/>
    <p:sldId id="766" r:id="rId23"/>
    <p:sldId id="767" r:id="rId24"/>
    <p:sldId id="768" r:id="rId25"/>
    <p:sldId id="769" r:id="rId26"/>
    <p:sldId id="771" r:id="rId27"/>
    <p:sldId id="772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CA5"/>
    <a:srgbClr val="ED9BBA"/>
    <a:srgbClr val="DD79B9"/>
    <a:srgbClr val="E5719D"/>
    <a:srgbClr val="76A883"/>
    <a:srgbClr val="99CFA7"/>
    <a:srgbClr val="9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C2CA-63B6-4B03-898C-141A6135C0AE}" v="1155" dt="2020-04-17T22:03:03.314"/>
    <p1510:client id="{623B36F2-DCCE-421F-A058-B297651920A2}" v="1" dt="2020-04-14T21:52:01.986"/>
    <p1510:client id="{7703A48C-04AE-47CC-BED6-A02F1397D423}" v="39" dt="2020-04-16T21:56:59.145"/>
    <p1510:client id="{80BEC6A3-8A92-4417-B213-5C9CC719081E}" v="105" dt="2020-04-15T20:17:11.621"/>
    <p1510:client id="{880515EC-F242-4201-B34C-98A94A7C3BA1}" v="180" dt="2020-04-15T21:56:12.815"/>
    <p1510:client id="{C4AC9C44-5736-40D0-AA4E-51FC0777A724}" v="757" dt="2020-04-16T21:35:37.657"/>
    <p1510:client id="{ECBF8CBA-CB66-49A6-8974-8824E2789C47}" v="211" dt="2020-04-16T14:30:36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6" autoAdjust="0"/>
    <p:restoredTop sz="94660"/>
  </p:normalViewPr>
  <p:slideViewPr>
    <p:cSldViewPr snapToGrid="0">
      <p:cViewPr>
        <p:scale>
          <a:sx n="90" d="100"/>
          <a:sy n="90" d="100"/>
        </p:scale>
        <p:origin x="226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7A1B3-A4A1-4DB8-9610-3869892D535E}" type="doc">
      <dgm:prSet loTypeId="urn:microsoft.com/office/officeart/2005/8/layout/hList2" loCatId="relationship" qsTypeId="urn:microsoft.com/office/officeart/2005/8/quickstyle/3d7" qsCatId="3D" csTypeId="urn:microsoft.com/office/officeart/2005/8/colors/accent3_3" csCatId="accent3" phldr="1"/>
      <dgm:spPr/>
      <dgm:t>
        <a:bodyPr/>
        <a:lstStyle/>
        <a:p>
          <a:endParaRPr lang="es-AR"/>
        </a:p>
      </dgm:t>
    </dgm:pt>
    <dgm:pt modelId="{B80EB50B-F9F6-467D-BFF1-69E1300F8D90}">
      <dgm:prSet phldrT="[Texto]"/>
      <dgm:spPr/>
      <dgm:t>
        <a:bodyPr/>
        <a:lstStyle/>
        <a:p>
          <a:r>
            <a:rPr lang="es-ES" dirty="0"/>
            <a:t>dinámicas</a:t>
          </a:r>
          <a:endParaRPr lang="es-AR" dirty="0"/>
        </a:p>
      </dgm:t>
    </dgm:pt>
    <dgm:pt modelId="{DE9DF48C-B47B-49E5-B224-A12197D873DB}" type="parTrans" cxnId="{AEDD6DD4-3590-4996-A74F-FE904AEC2922}">
      <dgm:prSet/>
      <dgm:spPr/>
      <dgm:t>
        <a:bodyPr/>
        <a:lstStyle/>
        <a:p>
          <a:endParaRPr lang="es-AR"/>
        </a:p>
      </dgm:t>
    </dgm:pt>
    <dgm:pt modelId="{CC2008C4-D8E5-43A4-BA31-2199FA8A8BC4}" type="sibTrans" cxnId="{AEDD6DD4-3590-4996-A74F-FE904AEC2922}">
      <dgm:prSet/>
      <dgm:spPr/>
      <dgm:t>
        <a:bodyPr/>
        <a:lstStyle/>
        <a:p>
          <a:endParaRPr lang="es-AR"/>
        </a:p>
      </dgm:t>
    </dgm:pt>
    <dgm:pt modelId="{0742D760-9C87-41E7-B1B8-363A91DA1C2E}">
      <dgm:prSet phldrT="[Texto]"/>
      <dgm:spPr/>
      <dgm:t>
        <a:bodyPr/>
        <a:lstStyle/>
        <a:p>
          <a:pPr rtl="0"/>
          <a:r>
            <a:rPr lang="es-AR" dirty="0">
              <a:latin typeface="Calibri Light"/>
            </a:rPr>
            <a:t>Hechas en un programa en ejecucion</a:t>
          </a:r>
          <a:r>
            <a:rPr lang="es-AR" dirty="0"/>
            <a:t>.</a:t>
          </a:r>
        </a:p>
      </dgm:t>
    </dgm:pt>
    <dgm:pt modelId="{1085E703-BDFA-4BF4-A20E-AE03FBCF4D2D}" type="parTrans" cxnId="{600BB1E5-3FEA-42EC-8A14-675EDE4DFBC6}">
      <dgm:prSet/>
      <dgm:spPr/>
      <dgm:t>
        <a:bodyPr/>
        <a:lstStyle/>
        <a:p>
          <a:endParaRPr lang="es-AR"/>
        </a:p>
      </dgm:t>
    </dgm:pt>
    <dgm:pt modelId="{3E71A60B-F162-452B-8C9B-B3D8CEF9F849}" type="sibTrans" cxnId="{600BB1E5-3FEA-42EC-8A14-675EDE4DFBC6}">
      <dgm:prSet/>
      <dgm:spPr/>
      <dgm:t>
        <a:bodyPr/>
        <a:lstStyle/>
        <a:p>
          <a:endParaRPr lang="es-AR"/>
        </a:p>
      </dgm:t>
    </dgm:pt>
    <dgm:pt modelId="{67B098EE-4310-40D5-AF81-A0F6C2C9238D}">
      <dgm:prSet phldrT="[Texto]"/>
      <dgm:spPr/>
      <dgm:t>
        <a:bodyPr/>
        <a:lstStyle/>
        <a:p>
          <a:pPr rtl="0"/>
          <a:r>
            <a:rPr lang="es-AR" dirty="0">
              <a:latin typeface="Calibri Light"/>
            </a:rPr>
            <a:t>Ayudan </a:t>
          </a:r>
          <a:r>
            <a:rPr lang="es-AR" dirty="0"/>
            <a:t>a valorar la eficiencia y fiabilidad de un programa.</a:t>
          </a:r>
          <a:r>
            <a:rPr lang="es-AR" dirty="0">
              <a:latin typeface="Calibri Light"/>
            </a:rPr>
            <a:t> </a:t>
          </a:r>
          <a:endParaRPr lang="es-AR" dirty="0"/>
        </a:p>
      </dgm:t>
    </dgm:pt>
    <dgm:pt modelId="{7398CDC9-3ACF-4B50-9AA7-2367FA690998}" type="parTrans" cxnId="{13D8E44B-FC1B-476C-A01A-A178D203B06B}">
      <dgm:prSet/>
      <dgm:spPr/>
      <dgm:t>
        <a:bodyPr/>
        <a:lstStyle/>
        <a:p>
          <a:endParaRPr lang="es-AR"/>
        </a:p>
      </dgm:t>
    </dgm:pt>
    <dgm:pt modelId="{40ED22DA-6516-401C-BB97-212012E9551D}" type="sibTrans" cxnId="{13D8E44B-FC1B-476C-A01A-A178D203B06B}">
      <dgm:prSet/>
      <dgm:spPr/>
      <dgm:t>
        <a:bodyPr/>
        <a:lstStyle/>
        <a:p>
          <a:endParaRPr lang="es-AR"/>
        </a:p>
      </dgm:t>
    </dgm:pt>
    <dgm:pt modelId="{4A884155-6F37-4B1F-8ECA-9064831D8B19}">
      <dgm:prSet phldrT="[Texto]"/>
      <dgm:spPr/>
      <dgm:t>
        <a:bodyPr/>
        <a:lstStyle/>
        <a:p>
          <a:r>
            <a:rPr lang="es-ES" dirty="0"/>
            <a:t>estáticas</a:t>
          </a:r>
          <a:endParaRPr lang="es-AR" dirty="0"/>
        </a:p>
      </dgm:t>
    </dgm:pt>
    <dgm:pt modelId="{AC653B00-5BB9-4529-BF5B-9D09037D7FBA}" type="parTrans" cxnId="{03ECD7AF-5F3B-4D87-A6B6-F5B9B48C2BAC}">
      <dgm:prSet/>
      <dgm:spPr/>
      <dgm:t>
        <a:bodyPr/>
        <a:lstStyle/>
        <a:p>
          <a:endParaRPr lang="es-AR"/>
        </a:p>
      </dgm:t>
    </dgm:pt>
    <dgm:pt modelId="{2D83523A-4F1A-4660-8506-1ED39BCCA4E0}" type="sibTrans" cxnId="{03ECD7AF-5F3B-4D87-A6B6-F5B9B48C2BAC}">
      <dgm:prSet/>
      <dgm:spPr/>
      <dgm:t>
        <a:bodyPr/>
        <a:lstStyle/>
        <a:p>
          <a:endParaRPr lang="es-AR"/>
        </a:p>
      </dgm:t>
    </dgm:pt>
    <dgm:pt modelId="{C8A42A02-4FF2-4C82-8B96-094041A53757}">
      <dgm:prSet phldrT="[Texto]"/>
      <dgm:spPr/>
      <dgm:t>
        <a:bodyPr/>
        <a:lstStyle/>
        <a:p>
          <a:pPr rtl="0"/>
          <a:r>
            <a:rPr lang="es-AR" dirty="0">
              <a:latin typeface="Calibri Light"/>
            </a:rPr>
            <a:t>Hechas de representaciones del sistema</a:t>
          </a:r>
          <a:endParaRPr lang="es-AR" dirty="0"/>
        </a:p>
      </dgm:t>
    </dgm:pt>
    <dgm:pt modelId="{AA332844-0FA4-4E95-B65B-9A06DBB45770}" type="parTrans" cxnId="{B993335E-B809-40B3-B725-76FDDB869EA9}">
      <dgm:prSet/>
      <dgm:spPr/>
      <dgm:t>
        <a:bodyPr/>
        <a:lstStyle/>
        <a:p>
          <a:endParaRPr lang="es-AR"/>
        </a:p>
      </dgm:t>
    </dgm:pt>
    <dgm:pt modelId="{CF3B7727-C809-4A59-943F-37264D692408}" type="sibTrans" cxnId="{B993335E-B809-40B3-B725-76FDDB869EA9}">
      <dgm:prSet/>
      <dgm:spPr/>
      <dgm:t>
        <a:bodyPr/>
        <a:lstStyle/>
        <a:p>
          <a:endParaRPr lang="es-AR"/>
        </a:p>
      </dgm:t>
    </dgm:pt>
    <dgm:pt modelId="{1180FD04-1A38-440C-A7C4-FA02E6DB1756}">
      <dgm:prSet phldrT="[Texto]"/>
      <dgm:spPr/>
      <dgm:t>
        <a:bodyPr/>
        <a:lstStyle/>
        <a:p>
          <a:r>
            <a:rPr lang="es-AR" dirty="0">
              <a:latin typeface="Calibri Light"/>
            </a:rPr>
            <a:t>Ayudan</a:t>
          </a:r>
          <a:r>
            <a:rPr lang="es-AR" dirty="0"/>
            <a:t> a valorar la complejidad, comprensibilidad y mantenibilidad</a:t>
          </a:r>
          <a:r>
            <a:rPr lang="es-AR" dirty="0">
              <a:latin typeface="Calibri Light"/>
            </a:rPr>
            <a:t>.</a:t>
          </a:r>
          <a:endParaRPr lang="es-AR" dirty="0"/>
        </a:p>
      </dgm:t>
    </dgm:pt>
    <dgm:pt modelId="{FA44D39E-D66D-45ED-870A-403AA679C271}" type="parTrans" cxnId="{621F522C-E711-4CA4-A6C0-20779084EB72}">
      <dgm:prSet/>
      <dgm:spPr/>
      <dgm:t>
        <a:bodyPr/>
        <a:lstStyle/>
        <a:p>
          <a:endParaRPr lang="es-AR"/>
        </a:p>
      </dgm:t>
    </dgm:pt>
    <dgm:pt modelId="{1B90329C-5A23-43F0-80E5-022456D9E358}" type="sibTrans" cxnId="{621F522C-E711-4CA4-A6C0-20779084EB72}">
      <dgm:prSet/>
      <dgm:spPr/>
      <dgm:t>
        <a:bodyPr/>
        <a:lstStyle/>
        <a:p>
          <a:endParaRPr lang="es-AR"/>
        </a:p>
      </dgm:t>
    </dgm:pt>
    <dgm:pt modelId="{725455BF-F59B-465B-A8D9-0CA81A2FCC87}" type="pres">
      <dgm:prSet presAssocID="{87C7A1B3-A4A1-4DB8-9610-3869892D535E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990ACCE6-EEBB-4686-8FE9-BB3116EB5551}" type="pres">
      <dgm:prSet presAssocID="{B80EB50B-F9F6-467D-BFF1-69E1300F8D90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3B62AA9-1644-471A-A223-7F5D4A8EA954}" type="pres">
      <dgm:prSet presAssocID="{B80EB50B-F9F6-467D-BFF1-69E1300F8D90}" presName="image" presStyleLbl="fgImgPlace1" presStyleIdx="0" presStyleCnt="2"/>
      <dgm:spPr/>
      <dgm:t>
        <a:bodyPr/>
        <a:lstStyle/>
        <a:p>
          <a:endParaRPr lang="es-AR"/>
        </a:p>
      </dgm:t>
    </dgm:pt>
    <dgm:pt modelId="{5D3E1C54-BC53-4912-B88B-AC38DAE8220C}" type="pres">
      <dgm:prSet presAssocID="{B80EB50B-F9F6-467D-BFF1-69E1300F8D90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BE634B2-E1CD-4D94-9775-B12E213FBA85}" type="pres">
      <dgm:prSet presAssocID="{B80EB50B-F9F6-467D-BFF1-69E1300F8D90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681056B-0B78-4CC5-A139-CBBC311E1465}" type="pres">
      <dgm:prSet presAssocID="{CC2008C4-D8E5-43A4-BA31-2199FA8A8BC4}" presName="sibTrans" presStyleCnt="0"/>
      <dgm:spPr/>
      <dgm:t>
        <a:bodyPr/>
        <a:lstStyle/>
        <a:p>
          <a:endParaRPr lang="es-AR"/>
        </a:p>
      </dgm:t>
    </dgm:pt>
    <dgm:pt modelId="{BBE0FE3E-B5B7-4E1F-8C3D-E000F28C66AB}" type="pres">
      <dgm:prSet presAssocID="{4A884155-6F37-4B1F-8ECA-9064831D8B19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4146434-B05C-4C76-B045-2C15A215F8CB}" type="pres">
      <dgm:prSet presAssocID="{4A884155-6F37-4B1F-8ECA-9064831D8B19}" presName="image" presStyleLbl="fgImgPlace1" presStyleIdx="1" presStyleCnt="2"/>
      <dgm:spPr/>
      <dgm:t>
        <a:bodyPr/>
        <a:lstStyle/>
        <a:p>
          <a:endParaRPr lang="es-AR"/>
        </a:p>
      </dgm:t>
    </dgm:pt>
    <dgm:pt modelId="{6D21FBA4-BFA3-42FE-A5DB-9DD270E50F8F}" type="pres">
      <dgm:prSet presAssocID="{4A884155-6F37-4B1F-8ECA-9064831D8B1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4147932-FE93-43EB-9DF7-A31100095495}" type="pres">
      <dgm:prSet presAssocID="{4A884155-6F37-4B1F-8ECA-9064831D8B19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AEDD6DD4-3590-4996-A74F-FE904AEC2922}" srcId="{87C7A1B3-A4A1-4DB8-9610-3869892D535E}" destId="{B80EB50B-F9F6-467D-BFF1-69E1300F8D90}" srcOrd="0" destOrd="0" parTransId="{DE9DF48C-B47B-49E5-B224-A12197D873DB}" sibTransId="{CC2008C4-D8E5-43A4-BA31-2199FA8A8BC4}"/>
    <dgm:cxn modelId="{B993335E-B809-40B3-B725-76FDDB869EA9}" srcId="{4A884155-6F37-4B1F-8ECA-9064831D8B19}" destId="{C8A42A02-4FF2-4C82-8B96-094041A53757}" srcOrd="0" destOrd="0" parTransId="{AA332844-0FA4-4E95-B65B-9A06DBB45770}" sibTransId="{CF3B7727-C809-4A59-943F-37264D692408}"/>
    <dgm:cxn modelId="{6820D6BE-E540-4D32-888D-C643DB378A48}" type="presOf" srcId="{1180FD04-1A38-440C-A7C4-FA02E6DB1756}" destId="{6D21FBA4-BFA3-42FE-A5DB-9DD270E50F8F}" srcOrd="0" destOrd="1" presId="urn:microsoft.com/office/officeart/2005/8/layout/hList2"/>
    <dgm:cxn modelId="{600BB1E5-3FEA-42EC-8A14-675EDE4DFBC6}" srcId="{B80EB50B-F9F6-467D-BFF1-69E1300F8D90}" destId="{0742D760-9C87-41E7-B1B8-363A91DA1C2E}" srcOrd="0" destOrd="0" parTransId="{1085E703-BDFA-4BF4-A20E-AE03FBCF4D2D}" sibTransId="{3E71A60B-F162-452B-8C9B-B3D8CEF9F849}"/>
    <dgm:cxn modelId="{1E887D2D-C61D-48BE-B7AD-4B76EF28F694}" type="presOf" srcId="{4A884155-6F37-4B1F-8ECA-9064831D8B19}" destId="{D4147932-FE93-43EB-9DF7-A31100095495}" srcOrd="0" destOrd="0" presId="urn:microsoft.com/office/officeart/2005/8/layout/hList2"/>
    <dgm:cxn modelId="{03ECD7AF-5F3B-4D87-A6B6-F5B9B48C2BAC}" srcId="{87C7A1B3-A4A1-4DB8-9610-3869892D535E}" destId="{4A884155-6F37-4B1F-8ECA-9064831D8B19}" srcOrd="1" destOrd="0" parTransId="{AC653B00-5BB9-4529-BF5B-9D09037D7FBA}" sibTransId="{2D83523A-4F1A-4660-8506-1ED39BCCA4E0}"/>
    <dgm:cxn modelId="{647FD78F-859C-4C81-B1A8-81DDA19C7CB3}" type="presOf" srcId="{87C7A1B3-A4A1-4DB8-9610-3869892D535E}" destId="{725455BF-F59B-465B-A8D9-0CA81A2FCC87}" srcOrd="0" destOrd="0" presId="urn:microsoft.com/office/officeart/2005/8/layout/hList2"/>
    <dgm:cxn modelId="{4C017F19-FAED-45BA-8F35-F019F623A2FE}" type="presOf" srcId="{0742D760-9C87-41E7-B1B8-363A91DA1C2E}" destId="{5D3E1C54-BC53-4912-B88B-AC38DAE8220C}" srcOrd="0" destOrd="0" presId="urn:microsoft.com/office/officeart/2005/8/layout/hList2"/>
    <dgm:cxn modelId="{8F2C9E98-8116-4621-8943-3A15D509B978}" type="presOf" srcId="{B80EB50B-F9F6-467D-BFF1-69E1300F8D90}" destId="{2BE634B2-E1CD-4D94-9775-B12E213FBA85}" srcOrd="0" destOrd="0" presId="urn:microsoft.com/office/officeart/2005/8/layout/hList2"/>
    <dgm:cxn modelId="{13D8E44B-FC1B-476C-A01A-A178D203B06B}" srcId="{B80EB50B-F9F6-467D-BFF1-69E1300F8D90}" destId="{67B098EE-4310-40D5-AF81-A0F6C2C9238D}" srcOrd="1" destOrd="0" parTransId="{7398CDC9-3ACF-4B50-9AA7-2367FA690998}" sibTransId="{40ED22DA-6516-401C-BB97-212012E9551D}"/>
    <dgm:cxn modelId="{4CC949C4-C860-4A75-82B1-720763EBF385}" type="presOf" srcId="{67B098EE-4310-40D5-AF81-A0F6C2C9238D}" destId="{5D3E1C54-BC53-4912-B88B-AC38DAE8220C}" srcOrd="0" destOrd="1" presId="urn:microsoft.com/office/officeart/2005/8/layout/hList2"/>
    <dgm:cxn modelId="{621F522C-E711-4CA4-A6C0-20779084EB72}" srcId="{4A884155-6F37-4B1F-8ECA-9064831D8B19}" destId="{1180FD04-1A38-440C-A7C4-FA02E6DB1756}" srcOrd="1" destOrd="0" parTransId="{FA44D39E-D66D-45ED-870A-403AA679C271}" sibTransId="{1B90329C-5A23-43F0-80E5-022456D9E358}"/>
    <dgm:cxn modelId="{EB3F8124-56C3-4E8F-B6DA-2D58FC2C89C1}" type="presOf" srcId="{C8A42A02-4FF2-4C82-8B96-094041A53757}" destId="{6D21FBA4-BFA3-42FE-A5DB-9DD270E50F8F}" srcOrd="0" destOrd="0" presId="urn:microsoft.com/office/officeart/2005/8/layout/hList2"/>
    <dgm:cxn modelId="{D1F3F641-64D5-4483-BE55-27D8EE213249}" type="presParOf" srcId="{725455BF-F59B-465B-A8D9-0CA81A2FCC87}" destId="{990ACCE6-EEBB-4686-8FE9-BB3116EB5551}" srcOrd="0" destOrd="0" presId="urn:microsoft.com/office/officeart/2005/8/layout/hList2"/>
    <dgm:cxn modelId="{7E5A5CD5-1478-41CA-A48A-CDAF073CA5F2}" type="presParOf" srcId="{990ACCE6-EEBB-4686-8FE9-BB3116EB5551}" destId="{B3B62AA9-1644-471A-A223-7F5D4A8EA954}" srcOrd="0" destOrd="0" presId="urn:microsoft.com/office/officeart/2005/8/layout/hList2"/>
    <dgm:cxn modelId="{B786CBA6-EB47-4749-8D72-822DFBE0D66F}" type="presParOf" srcId="{990ACCE6-EEBB-4686-8FE9-BB3116EB5551}" destId="{5D3E1C54-BC53-4912-B88B-AC38DAE8220C}" srcOrd="1" destOrd="0" presId="urn:microsoft.com/office/officeart/2005/8/layout/hList2"/>
    <dgm:cxn modelId="{6B112DED-D238-4FFA-BAA2-915C571CB70F}" type="presParOf" srcId="{990ACCE6-EEBB-4686-8FE9-BB3116EB5551}" destId="{2BE634B2-E1CD-4D94-9775-B12E213FBA85}" srcOrd="2" destOrd="0" presId="urn:microsoft.com/office/officeart/2005/8/layout/hList2"/>
    <dgm:cxn modelId="{EF1D91F7-E432-4E46-8179-2F38A24B91E4}" type="presParOf" srcId="{725455BF-F59B-465B-A8D9-0CA81A2FCC87}" destId="{E681056B-0B78-4CC5-A139-CBBC311E1465}" srcOrd="1" destOrd="0" presId="urn:microsoft.com/office/officeart/2005/8/layout/hList2"/>
    <dgm:cxn modelId="{F8B1DB3D-7E82-4549-8F25-486F53A25ADF}" type="presParOf" srcId="{725455BF-F59B-465B-A8D9-0CA81A2FCC87}" destId="{BBE0FE3E-B5B7-4E1F-8C3D-E000F28C66AB}" srcOrd="2" destOrd="0" presId="urn:microsoft.com/office/officeart/2005/8/layout/hList2"/>
    <dgm:cxn modelId="{4CB153A4-D9EA-4F60-8CF7-6914AD06FD2B}" type="presParOf" srcId="{BBE0FE3E-B5B7-4E1F-8C3D-E000F28C66AB}" destId="{E4146434-B05C-4C76-B045-2C15A215F8CB}" srcOrd="0" destOrd="0" presId="urn:microsoft.com/office/officeart/2005/8/layout/hList2"/>
    <dgm:cxn modelId="{5B2FE325-719F-4FA7-BD77-494700900192}" type="presParOf" srcId="{BBE0FE3E-B5B7-4E1F-8C3D-E000F28C66AB}" destId="{6D21FBA4-BFA3-42FE-A5DB-9DD270E50F8F}" srcOrd="1" destOrd="0" presId="urn:microsoft.com/office/officeart/2005/8/layout/hList2"/>
    <dgm:cxn modelId="{47984563-A03F-4346-B643-F44F41FD6F48}" type="presParOf" srcId="{BBE0FE3E-B5B7-4E1F-8C3D-E000F28C66AB}" destId="{D4147932-FE93-43EB-9DF7-A3110009549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634B2-E1CD-4D94-9775-B12E213FBA85}">
      <dsp:nvSpPr>
        <dsp:cNvPr id="0" name=""/>
        <dsp:cNvSpPr/>
      </dsp:nvSpPr>
      <dsp:spPr>
        <a:xfrm rot="16200000">
          <a:off x="-1602413" y="2617718"/>
          <a:ext cx="3929381" cy="61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5067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400" kern="1200" dirty="0"/>
            <a:t>dinámicas</a:t>
          </a:r>
          <a:endParaRPr lang="es-AR" sz="4400" kern="1200" dirty="0"/>
        </a:p>
      </dsp:txBody>
      <dsp:txXfrm>
        <a:off x="-1602413" y="2617718"/>
        <a:ext cx="3929381" cy="618029"/>
      </dsp:txXfrm>
    </dsp:sp>
    <dsp:sp modelId="{5D3E1C54-BC53-4912-B88B-AC38DAE8220C}">
      <dsp:nvSpPr>
        <dsp:cNvPr id="0" name=""/>
        <dsp:cNvSpPr/>
      </dsp:nvSpPr>
      <dsp:spPr>
        <a:xfrm>
          <a:off x="671291" y="962042"/>
          <a:ext cx="3078440" cy="392938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696" tIns="545067" rIns="234696" bIns="23469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>
              <a:latin typeface="Calibri Light"/>
            </a:rPr>
            <a:t>Hechas en un programa en ejecucion</a:t>
          </a:r>
          <a:r>
            <a:rPr lang="es-AR" sz="2600" kern="1200" dirty="0"/>
            <a:t>.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>
              <a:latin typeface="Calibri Light"/>
            </a:rPr>
            <a:t>Ayudan </a:t>
          </a:r>
          <a:r>
            <a:rPr lang="es-AR" sz="2600" kern="1200" dirty="0"/>
            <a:t>a valorar la eficiencia y fiabilidad de un programa.</a:t>
          </a:r>
          <a:r>
            <a:rPr lang="es-AR" sz="2600" kern="1200" dirty="0">
              <a:latin typeface="Calibri Light"/>
            </a:rPr>
            <a:t> </a:t>
          </a:r>
          <a:endParaRPr lang="es-AR" sz="2600" kern="1200" dirty="0"/>
        </a:p>
      </dsp:txBody>
      <dsp:txXfrm>
        <a:off x="671291" y="962042"/>
        <a:ext cx="3078440" cy="3929381"/>
      </dsp:txXfrm>
    </dsp:sp>
    <dsp:sp modelId="{B3B62AA9-1644-471A-A223-7F5D4A8EA954}">
      <dsp:nvSpPr>
        <dsp:cNvPr id="0" name=""/>
        <dsp:cNvSpPr/>
      </dsp:nvSpPr>
      <dsp:spPr>
        <a:xfrm>
          <a:off x="53262" y="146244"/>
          <a:ext cx="1236058" cy="1236058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4147932-FE93-43EB-9DF7-A31100095495}">
      <dsp:nvSpPr>
        <dsp:cNvPr id="0" name=""/>
        <dsp:cNvSpPr/>
      </dsp:nvSpPr>
      <dsp:spPr>
        <a:xfrm rot="16200000">
          <a:off x="2882365" y="2617718"/>
          <a:ext cx="3929381" cy="618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5067" bIns="0" numCol="1" spcCol="1270" anchor="t" anchorCtr="0">
          <a:noAutofit/>
        </a:bodyPr>
        <a:lstStyle/>
        <a:p>
          <a:pPr lvl="0" algn="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400" kern="1200" dirty="0"/>
            <a:t>estáticas</a:t>
          </a:r>
          <a:endParaRPr lang="es-AR" sz="4400" kern="1200" dirty="0"/>
        </a:p>
      </dsp:txBody>
      <dsp:txXfrm>
        <a:off x="2882365" y="2617718"/>
        <a:ext cx="3929381" cy="618029"/>
      </dsp:txXfrm>
    </dsp:sp>
    <dsp:sp modelId="{6D21FBA4-BFA3-42FE-A5DB-9DD270E50F8F}">
      <dsp:nvSpPr>
        <dsp:cNvPr id="0" name=""/>
        <dsp:cNvSpPr/>
      </dsp:nvSpPr>
      <dsp:spPr>
        <a:xfrm>
          <a:off x="5156070" y="962042"/>
          <a:ext cx="3078440" cy="3929381"/>
        </a:xfrm>
        <a:prstGeom prst="rect">
          <a:avLst/>
        </a:prstGeom>
        <a:solidFill>
          <a:schemeClr val="accent3">
            <a:shade val="80000"/>
            <a:hueOff val="-571206"/>
            <a:satOff val="-3394"/>
            <a:lumOff val="2964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696" tIns="545067" rIns="234696" bIns="23469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>
              <a:latin typeface="Calibri Light"/>
            </a:rPr>
            <a:t>Hechas de representaciones del sistema</a:t>
          </a:r>
          <a:endParaRPr 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600" kern="1200" dirty="0">
              <a:latin typeface="Calibri Light"/>
            </a:rPr>
            <a:t>Ayudan</a:t>
          </a:r>
          <a:r>
            <a:rPr lang="es-AR" sz="2600" kern="1200" dirty="0"/>
            <a:t> a valorar la complejidad, comprensibilidad y mantenibilidad</a:t>
          </a:r>
          <a:r>
            <a:rPr lang="es-AR" sz="2600" kern="1200" dirty="0">
              <a:latin typeface="Calibri Light"/>
            </a:rPr>
            <a:t>.</a:t>
          </a:r>
          <a:endParaRPr lang="es-AR" sz="2600" kern="1200" dirty="0"/>
        </a:p>
      </dsp:txBody>
      <dsp:txXfrm>
        <a:off x="5156070" y="962042"/>
        <a:ext cx="3078440" cy="3929381"/>
      </dsp:txXfrm>
    </dsp:sp>
    <dsp:sp modelId="{E4146434-B05C-4C76-B045-2C15A215F8CB}">
      <dsp:nvSpPr>
        <dsp:cNvPr id="0" name=""/>
        <dsp:cNvSpPr/>
      </dsp:nvSpPr>
      <dsp:spPr>
        <a:xfrm>
          <a:off x="4538041" y="146244"/>
          <a:ext cx="1236058" cy="1236058"/>
        </a:xfrm>
        <a:prstGeom prst="rect">
          <a:avLst/>
        </a:prstGeom>
        <a:solidFill>
          <a:schemeClr val="accent3">
            <a:tint val="50000"/>
            <a:hueOff val="-88369"/>
            <a:satOff val="-2707"/>
            <a:lumOff val="9805"/>
            <a:alphaOff val="0"/>
          </a:schemeClr>
        </a:solidFill>
        <a:ln>
          <a:noFill/>
        </a:ln>
        <a:effectLst/>
        <a:sp3d z="57200" extrusionH="10600" prstMaterial="plastic">
          <a:bevelT w="101600" h="8600" prst="relaxedInset"/>
          <a:bevelB w="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BD49-CDBB-436F-B482-E535D9E6CF50}" type="datetimeFigureOut">
              <a:rPr lang="es-ES" smtClean="0"/>
              <a:pPr/>
              <a:t>18/04/2020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A11A-6FA2-4D86-A286-C805CC984C8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1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7FF9-421E-4115-982C-B120F88D7546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072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7FF9-421E-4115-982C-B120F88D7546}" type="slidenum">
              <a:rPr lang="es-AR" smtClean="0"/>
              <a:pPr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448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7FF9-421E-4115-982C-B120F88D7546}" type="slidenum">
              <a:rPr lang="es-AR" smtClean="0"/>
              <a:pPr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410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/>
          </a:p>
        </p:txBody>
      </p:sp>
      <p:sp>
        <p:nvSpPr>
          <p:cNvPr id="1167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1568B8-0AC1-4AC7-801A-B8E08584005D}" type="slidenum">
              <a:rPr lang="es-AR">
                <a:latin typeface="Calibri" panose="020F0502020204030204" pitchFamily="34" charset="0"/>
              </a:rPr>
              <a:pPr eaLnBrk="1" hangingPunct="1"/>
              <a:t>7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0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/>
          </a:p>
        </p:txBody>
      </p:sp>
      <p:sp>
        <p:nvSpPr>
          <p:cNvPr id="1167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1568B8-0AC1-4AC7-801A-B8E08584005D}" type="slidenum">
              <a:rPr lang="es-AR">
                <a:latin typeface="Calibri" panose="020F0502020204030204" pitchFamily="34" charset="0"/>
              </a:rPr>
              <a:pPr eaLnBrk="1" hangingPunct="1"/>
              <a:t>8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43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/>
          </a:p>
        </p:txBody>
      </p:sp>
      <p:sp>
        <p:nvSpPr>
          <p:cNvPr id="1167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1568B8-0AC1-4AC7-801A-B8E08584005D}" type="slidenum">
              <a:rPr lang="es-AR">
                <a:latin typeface="Calibri" panose="020F0502020204030204" pitchFamily="34" charset="0"/>
              </a:rPr>
              <a:pPr eaLnBrk="1" hangingPunct="1"/>
              <a:t>9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59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/>
          </a:p>
        </p:txBody>
      </p:sp>
      <p:sp>
        <p:nvSpPr>
          <p:cNvPr id="1167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1568B8-0AC1-4AC7-801A-B8E08584005D}" type="slidenum">
              <a:rPr lang="es-AR">
                <a:latin typeface="Calibri" panose="020F0502020204030204" pitchFamily="34" charset="0"/>
              </a:rPr>
              <a:pPr eaLnBrk="1" hangingPunct="1"/>
              <a:t>10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2D357F-7365-4157-8749-A646D721DE14}" type="slidenum">
              <a:rPr lang="es-AR">
                <a:latin typeface="Calibri" panose="020F0502020204030204" pitchFamily="34" charset="0"/>
              </a:rPr>
              <a:pPr eaLnBrk="1" hangingPunct="1"/>
              <a:t>15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/>
          </a:p>
        </p:txBody>
      </p:sp>
      <p:sp>
        <p:nvSpPr>
          <p:cNvPr id="1177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FD85B6-101A-4D33-836B-81645918AE43}" type="slidenum">
              <a:rPr lang="es-AR">
                <a:latin typeface="Calibri" panose="020F0502020204030204" pitchFamily="34" charset="0"/>
              </a:rPr>
              <a:pPr eaLnBrk="1" hangingPunct="1"/>
              <a:t>18</a:t>
            </a:fld>
            <a:endParaRPr 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4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7 CuadroTexto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4" y="6509534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4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AR"/>
              <a:t>2020</a:t>
            </a:r>
            <a:endParaRPr lang="es-ES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es-ES"/>
              <a:t>Ingenieria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81922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2"/>
            <a:ext cx="10780776" cy="613283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AR"/>
              <a:t>2020</a:t>
            </a:r>
            <a:endParaRPr lang="es-E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/>
              <a:t>Ingenieria de Software II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8" name="Picture 4" descr="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21928" y="12576"/>
            <a:ext cx="12144672" cy="40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1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2" y="643372"/>
            <a:ext cx="10022838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4" y="6509534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5"/>
            <a:ext cx="9793088" cy="4478753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s-AR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2020</a:t>
            </a:r>
            <a:endParaRPr lang="es-E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Ingenieria de Software II</a:t>
            </a:r>
          </a:p>
        </p:txBody>
      </p:sp>
      <p:sp>
        <p:nvSpPr>
          <p:cNvPr id="11" name="17 CuadroTexto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9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3"/>
            <a:ext cx="10780776" cy="613283"/>
          </a:xfrm>
        </p:spPr>
        <p:txBody>
          <a:bodyPr anchor="b">
            <a:noAutofit/>
          </a:bodyPr>
          <a:lstStyle>
            <a:lvl1pPr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Ingenieria de Software II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pPr>
              <a:defRPr/>
            </a:pPr>
            <a:fld id="{58D43D29-7E1C-4CD8-A8C3-99CFDA6E3586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  <p:pic>
        <p:nvPicPr>
          <p:cNvPr id="9" name="Picture 4" descr="2"/>
          <p:cNvPicPr/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32048" y="116632"/>
            <a:ext cx="12159952" cy="41779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494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1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5"/>
            <a:ext cx="9793088" cy="4478753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 Haga clic para modificar el estilo de texto del patrón</a:t>
            </a:r>
          </a:p>
          <a:p>
            <a:pPr lvl="1"/>
            <a:r>
              <a:rPr lang="es-ES"/>
              <a:t> Segundo nivel</a:t>
            </a:r>
          </a:p>
          <a:p>
            <a:pPr lvl="2"/>
            <a:r>
              <a:rPr lang="es-ES"/>
              <a:t> Tercer nivel</a:t>
            </a:r>
          </a:p>
          <a:p>
            <a:pPr lvl="3"/>
            <a:r>
              <a:rPr lang="es-ES"/>
              <a:t> Cuarto nivel</a:t>
            </a:r>
          </a:p>
          <a:p>
            <a:pPr lvl="4"/>
            <a:r>
              <a:rPr lang="es-ES"/>
              <a:t> Quinto nivel</a:t>
            </a:r>
            <a:endParaRPr lang="es-AR"/>
          </a:p>
        </p:txBody>
      </p:sp>
      <p:cxnSp>
        <p:nvCxnSpPr>
          <p:cNvPr id="12" name="Conector recto 11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/>
              <a:t>Ingenieria de Software II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22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 Haga clic para modificar el estilo de texto del patrón</a:t>
            </a:r>
          </a:p>
          <a:p>
            <a:pPr lvl="1"/>
            <a:r>
              <a:rPr lang="es-ES"/>
              <a:t> Segundo nivel</a:t>
            </a:r>
          </a:p>
          <a:p>
            <a:pPr lvl="2"/>
            <a:r>
              <a:rPr lang="es-ES"/>
              <a:t> Tercer nivel</a:t>
            </a:r>
          </a:p>
          <a:p>
            <a:pPr lvl="3"/>
            <a:r>
              <a:rPr lang="es-ES"/>
              <a:t> Cuarto nivel</a:t>
            </a:r>
          </a:p>
          <a:p>
            <a:pPr lvl="4"/>
            <a:r>
              <a:rPr lang="es-ES"/>
              <a:t> 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 Haga clic para modificar el estilo de texto del patrón</a:t>
            </a:r>
          </a:p>
          <a:p>
            <a:pPr lvl="1"/>
            <a:r>
              <a:rPr lang="es-ES"/>
              <a:t> Segundo nivel</a:t>
            </a:r>
          </a:p>
          <a:p>
            <a:pPr lvl="2"/>
            <a:r>
              <a:rPr lang="es-ES"/>
              <a:t> Tercer nivel</a:t>
            </a:r>
          </a:p>
          <a:p>
            <a:pPr lvl="3"/>
            <a:r>
              <a:rPr lang="es-ES"/>
              <a:t> Cuarto nivel</a:t>
            </a:r>
          </a:p>
          <a:p>
            <a:pPr lvl="4"/>
            <a:r>
              <a:rPr lang="es-ES"/>
              <a:t> Quinto nivel</a:t>
            </a:r>
            <a:endParaRPr lang="en-US"/>
          </a:p>
        </p:txBody>
      </p:sp>
      <p:pic>
        <p:nvPicPr>
          <p:cNvPr id="8" name="Picture 2" descr="Responsiv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73"/>
          <a:stretch/>
        </p:blipFill>
        <p:spPr bwMode="auto">
          <a:xfrm>
            <a:off x="8691107" y="5899791"/>
            <a:ext cx="3450516" cy="852612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4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AR"/>
              <a:t>2020</a:t>
            </a:r>
            <a:endParaRPr lang="es-ES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es-ES"/>
              <a:t>Ingenieria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81922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"/>
          <p:cNvPicPr/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32048" y="116632"/>
            <a:ext cx="12159952" cy="417796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3"/>
            <a:ext cx="10780776" cy="613283"/>
          </a:xfrm>
        </p:spPr>
        <p:txBody>
          <a:bodyPr anchor="b">
            <a:noAutofit/>
          </a:bodyPr>
          <a:lstStyle>
            <a:lvl1pPr>
              <a:defRPr sz="7200" b="0">
                <a:solidFill>
                  <a:srgbClr val="C0000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Ingenieria de Software II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pPr>
              <a:defRPr/>
            </a:pPr>
            <a:fld id="{58D43D29-7E1C-4CD8-A8C3-99CFDA6E3586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316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6">
                    <a:alpha val="25000"/>
                  </a:schemeClr>
                </a:solidFill>
                <a:latin typeface="+mj-lt"/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2020</a:t>
            </a:r>
            <a:endParaRPr lang="es-E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Ingenieria de Software II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4">
            <a:extLst>
              <a:ext uri="{FF2B5EF4-FFF2-40B4-BE49-F238E27FC236}">
                <a16:creationId xmlns:a16="http://schemas.microsoft.com/office/drawing/2014/main" xmlns="" id="{5827CDC7-EB87-4318-A833-C296A79A25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08" y="0"/>
            <a:ext cx="1210492" cy="11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694" r:id="rId6"/>
    <p:sldLayoutId id="2147483692" r:id="rId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120" baseline="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Clr>
          <a:srgbClr val="C00000"/>
        </a:buClr>
        <a:buFont typeface="Arial" panose="020B0604020202020204" pitchFamily="34" charset="0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ftp://ftp.cs.umd.edu/pub/sel/papers/gqm.pdf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Ingeniería de software II</a:t>
            </a:r>
          </a:p>
        </p:txBody>
      </p:sp>
      <p:sp>
        <p:nvSpPr>
          <p:cNvPr id="10243" name="2 Subtítul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/>
              <a:t>Métricas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2020</a:t>
            </a: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Ingenieria de Software II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3D29-7E1C-4CD8-A8C3-99CFDA6E3586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10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>
          <a:xfrm>
            <a:off x="537359" y="372985"/>
            <a:ext cx="3201937" cy="1129444"/>
          </a:xfrm>
        </p:spPr>
        <p:txBody>
          <a:bodyPr>
            <a:normAutofit/>
          </a:bodyPr>
          <a:lstStyle/>
          <a:p>
            <a:r>
              <a:rPr lang="es-ES_tradnl"/>
              <a:t>Métricas del proceso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10</a:t>
            </a:fld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CA4D9A41-1AA5-4B52-A747-283D35FDA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4" t="25777" r="24124" b="26465"/>
          <a:stretch/>
        </p:blipFill>
        <p:spPr>
          <a:xfrm>
            <a:off x="2389239" y="1024372"/>
            <a:ext cx="7418995" cy="552424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</p:pic>
      <p:pic>
        <p:nvPicPr>
          <p:cNvPr id="10" name="Graphic 10" descr="Signo de interrogación">
            <a:extLst>
              <a:ext uri="{FF2B5EF4-FFF2-40B4-BE49-F238E27FC236}">
                <a16:creationId xmlns:a16="http://schemas.microsoft.com/office/drawing/2014/main" xmlns="" id="{E231DFD4-EA3C-4F3B-8E4A-89DC0E59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2327" y="116480"/>
            <a:ext cx="1455174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A8DEEF-237D-4066-8F9E-DD8EE80F1C2C}"/>
              </a:ext>
            </a:extLst>
          </p:cNvPr>
          <p:cNvSpPr txBox="1"/>
          <p:nvPr/>
        </p:nvSpPr>
        <p:spPr>
          <a:xfrm>
            <a:off x="8327935" y="219737"/>
            <a:ext cx="1480299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  <a:latin typeface="Calibri"/>
                <a:cs typeface="Calibri"/>
              </a:rPr>
              <a:t>Cómo</a:t>
            </a:r>
            <a:r>
              <a:rPr lang="en-US" sz="2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alibri"/>
                <a:cs typeface="Calibri"/>
              </a:rPr>
              <a:t>los</a:t>
            </a:r>
            <a:r>
              <a:rPr lang="en-US" sz="20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alibri"/>
                <a:cs typeface="Calibri"/>
              </a:rPr>
              <a:t>medimos</a:t>
            </a:r>
            <a:r>
              <a:rPr lang="en-US" sz="2000" b="1" dirty="0">
                <a:solidFill>
                  <a:srgbClr val="C00000"/>
                </a:solidFill>
                <a:latin typeface="Calibri"/>
                <a:cs typeface="Calibri"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8087738-C306-4C72-AE25-9EC0B22DF78F}"/>
              </a:ext>
            </a:extLst>
          </p:cNvPr>
          <p:cNvSpPr txBox="1"/>
          <p:nvPr/>
        </p:nvSpPr>
        <p:spPr>
          <a:xfrm>
            <a:off x="422787" y="3298723"/>
            <a:ext cx="3075039" cy="1015663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2000" b="1" dirty="0">
                <a:solidFill>
                  <a:srgbClr val="C00000"/>
                </a:solidFill>
              </a:rPr>
              <a:t>Midiendo algunos atributos internos del software y relacionarlos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4" name="Graphic 14" descr="Signo de exclamación">
            <a:extLst>
              <a:ext uri="{FF2B5EF4-FFF2-40B4-BE49-F238E27FC236}">
                <a16:creationId xmlns:a16="http://schemas.microsoft.com/office/drawing/2014/main" xmlns="" id="{EFBEA8F0-B93A-4777-9B58-CB32762D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45542" y="33036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Métricas del proceso</a:t>
            </a:r>
            <a:endParaRPr lang="es-AR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11</a:t>
            </a:fld>
            <a:endParaRPr lang="es-AR"/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/>
          <a:srcRect t="6477" b="4419"/>
          <a:stretch/>
        </p:blipFill>
        <p:spPr>
          <a:xfrm>
            <a:off x="2617816" y="2544089"/>
            <a:ext cx="6236071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732112" y="1899968"/>
            <a:ext cx="58326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AR" sz="2000" b="1" i="1">
                <a:latin typeface="Calibri"/>
                <a:cs typeface="Calibri"/>
              </a:rPr>
              <a:t>Atributos de calidad externos vs Atributos internos</a:t>
            </a:r>
          </a:p>
        </p:txBody>
      </p:sp>
    </p:spTree>
    <p:extLst>
      <p:ext uri="{BB962C8B-B14F-4D97-AF65-F5344CB8AC3E}">
        <p14:creationId xmlns:p14="http://schemas.microsoft.com/office/powerpoint/2010/main" val="37319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Título"/>
          <p:cNvSpPr>
            <a:spLocks noGrp="1"/>
          </p:cNvSpPr>
          <p:nvPr>
            <p:ph type="title"/>
          </p:nvPr>
        </p:nvSpPr>
        <p:spPr>
          <a:xfrm>
            <a:off x="479458" y="626438"/>
            <a:ext cx="10772775" cy="1129444"/>
          </a:xfrm>
        </p:spPr>
        <p:txBody>
          <a:bodyPr/>
          <a:lstStyle/>
          <a:p>
            <a:r>
              <a:rPr lang="es-ES_tradnl"/>
              <a:t>Métricas del producto</a:t>
            </a:r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12</a:t>
            </a:fld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2856147233"/>
              </p:ext>
            </p:extLst>
          </p:nvPr>
        </p:nvGraphicFramePr>
        <p:xfrm>
          <a:off x="2532352" y="1751507"/>
          <a:ext cx="8287774" cy="503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0" name="Picture 50">
            <a:extLst>
              <a:ext uri="{FF2B5EF4-FFF2-40B4-BE49-F238E27FC236}">
                <a16:creationId xmlns:a16="http://schemas.microsoft.com/office/drawing/2014/main" xmlns="" id="{88E108DF-7515-455C-9175-B78E346BE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510" y="2326720"/>
            <a:ext cx="1043038" cy="900691"/>
          </a:xfrm>
          <a:prstGeom prst="rect">
            <a:avLst/>
          </a:prstGeom>
        </p:spPr>
      </p:pic>
      <p:pic>
        <p:nvPicPr>
          <p:cNvPr id="59" name="Picture 59">
            <a:extLst>
              <a:ext uri="{FF2B5EF4-FFF2-40B4-BE49-F238E27FC236}">
                <a16:creationId xmlns:a16="http://schemas.microsoft.com/office/drawing/2014/main" xmlns="" id="{A2724013-BF53-4FAB-9B74-85CF615985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48" b="-2439"/>
          <a:stretch/>
        </p:blipFill>
        <p:spPr>
          <a:xfrm>
            <a:off x="3318932" y="2326720"/>
            <a:ext cx="1058335" cy="9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Métricas estáticas del producto</a:t>
            </a:r>
            <a:endParaRPr lang="es-AR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13</a:t>
            </a:fld>
            <a:endParaRPr lang="es-AR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8711" y="2052925"/>
            <a:ext cx="8168491" cy="4428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7752185" y="4437112"/>
            <a:ext cx="242501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4223792" y="4653136"/>
            <a:ext cx="208823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83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Título"/>
          <p:cNvSpPr>
            <a:spLocks noGrp="1"/>
          </p:cNvSpPr>
          <p:nvPr>
            <p:ph type="title"/>
          </p:nvPr>
        </p:nvSpPr>
        <p:spPr>
          <a:xfrm>
            <a:off x="695278" y="341447"/>
            <a:ext cx="2347643" cy="1129444"/>
          </a:xfrm>
        </p:spPr>
        <p:txBody>
          <a:bodyPr>
            <a:normAutofit fontScale="90000"/>
          </a:bodyPr>
          <a:lstStyle/>
          <a:p>
            <a:r>
              <a:rPr lang="es-ES_tradnl"/>
              <a:t>Métricas estáticas del producto</a:t>
            </a:r>
            <a:endParaRPr lang="es-AR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14</a:t>
            </a:fld>
            <a:endParaRPr lang="es-AR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752185" y="4437112"/>
            <a:ext cx="2425017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/>
          <p:cNvSpPr/>
          <p:nvPr/>
        </p:nvSpPr>
        <p:spPr>
          <a:xfrm>
            <a:off x="4223792" y="4653136"/>
            <a:ext cx="208823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2470C9C9-EC6B-42EB-B5D0-E1ABE0A98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9" t="23509" r="8146" b="12632"/>
          <a:stretch/>
        </p:blipFill>
        <p:spPr>
          <a:xfrm>
            <a:off x="3948023" y="649570"/>
            <a:ext cx="6252590" cy="6001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EAFEAD-3583-491D-99BA-2498A8C76DCD}"/>
              </a:ext>
            </a:extLst>
          </p:cNvPr>
          <p:cNvSpPr txBox="1"/>
          <p:nvPr/>
        </p:nvSpPr>
        <p:spPr>
          <a:xfrm>
            <a:off x="598098" y="33729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Métricas OO</a:t>
            </a:r>
          </a:p>
        </p:txBody>
      </p:sp>
    </p:spTree>
    <p:extLst>
      <p:ext uri="{BB962C8B-B14F-4D97-AF65-F5344CB8AC3E}">
        <p14:creationId xmlns:p14="http://schemas.microsoft.com/office/powerpoint/2010/main" val="17333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5063477" y="550333"/>
            <a:ext cx="4478865" cy="914400"/>
          </a:xfrm>
          <a:prstGeom prst="rect">
            <a:avLst/>
          </a:prstGeom>
          <a:solidFill>
            <a:srgbClr val="ED9BBA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55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Métricas del producto -</a:t>
            </a:r>
            <a:r>
              <a:rPr lang="es-ES_tradnl" dirty="0">
                <a:latin typeface="Calibri Light"/>
                <a:cs typeface="Calibri Light"/>
              </a:rPr>
              <a:t> </a:t>
            </a:r>
            <a:r>
              <a:rPr lang="es-ES_tradnl" dirty="0" smtClean="0">
                <a:latin typeface="Calibri Light"/>
                <a:cs typeface="Calibri Light"/>
              </a:rPr>
              <a:t>  </a:t>
            </a:r>
            <a:r>
              <a:rPr lang="es-AR" sz="2800" b="0" dirty="0" smtClean="0">
                <a:latin typeface="Franklin Gothic Medium"/>
              </a:rPr>
              <a:t>LDC – LÍNEAS </a:t>
            </a:r>
            <a:r>
              <a:rPr lang="es-AR" sz="2800" b="0" dirty="0">
                <a:latin typeface="Franklin Gothic Medium"/>
              </a:rPr>
              <a:t>DE CÓDIGO</a:t>
            </a:r>
            <a:endParaRPr lang="es-ES_tradnl" sz="2800" b="0" dirty="0">
              <a:ea typeface="+mj-lt"/>
              <a:cs typeface="+mj-lt"/>
            </a:endParaRPr>
          </a:p>
          <a:p>
            <a:endParaRPr lang="es-ES_tradnl" dirty="0">
              <a:cs typeface="Calibri Light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15</a:t>
            </a:fld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438754" y="2854924"/>
            <a:ext cx="4874797" cy="56867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8000"/>
              </a:lnSpc>
              <a:spcBef>
                <a:spcPct val="20000"/>
              </a:spcBef>
            </a:pPr>
            <a:r>
              <a:rPr lang="es-ES_tradnl" sz="2400">
                <a:latin typeface="Calibri"/>
                <a:cs typeface="Arial"/>
              </a:rPr>
              <a:t>Medida discutida !! </a:t>
            </a:r>
            <a:r>
              <a:rPr lang="es-ES_tradnl" sz="2400" b="1" dirty="0">
                <a:latin typeface="Calibri"/>
                <a:cs typeface="Arial"/>
              </a:rPr>
              <a:t> </a:t>
            </a:r>
            <a:endParaRPr lang="es-ES_tradnl" sz="2400">
              <a:latin typeface="Calibri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372090" y="4350090"/>
            <a:ext cx="2094273" cy="66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s-ES_tradnl" sz="1600" dirty="0">
              <a:latin typeface="+mn-lt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s-ES_tradnl" sz="1600" dirty="0">
                <a:latin typeface="+mn-lt"/>
                <a:cs typeface="Arial"/>
              </a:rPr>
              <a:t>Qué tiempo  ?</a:t>
            </a:r>
            <a:endParaRPr lang="es-ES_tradnl" sz="16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01AA013-11B9-4DF9-AF29-7CC56A46A2C2}"/>
              </a:ext>
            </a:extLst>
          </p:cNvPr>
          <p:cNvSpPr txBox="1"/>
          <p:nvPr/>
        </p:nvSpPr>
        <p:spPr>
          <a:xfrm>
            <a:off x="1737851" y="5805948"/>
            <a:ext cx="8998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Si una organización de software mantiene registros sencillos, se puede crear una tabla de datos orientados al tamaño</a:t>
            </a:r>
            <a:r>
              <a:rPr lang="en-US">
                <a:cs typeface="Calibri Light"/>
              </a:rPr>
              <a:t>​</a:t>
            </a:r>
            <a:endParaRPr lang="en-US"/>
          </a:p>
        </p:txBody>
      </p:sp>
      <p:pic>
        <p:nvPicPr>
          <p:cNvPr id="3" name="Graphic 6" descr="Clip">
            <a:extLst>
              <a:ext uri="{FF2B5EF4-FFF2-40B4-BE49-F238E27FC236}">
                <a16:creationId xmlns:a16="http://schemas.microsoft.com/office/drawing/2014/main" xmlns="" id="{E3AD3138-41F8-4343-8DA1-97EC408B2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7026" y="5479026"/>
            <a:ext cx="1086464" cy="1086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FE43E8D-C6C5-4438-8D68-FE5B3FB7C2E2}"/>
              </a:ext>
            </a:extLst>
          </p:cNvPr>
          <p:cNvSpPr txBox="1"/>
          <p:nvPr/>
        </p:nvSpPr>
        <p:spPr>
          <a:xfrm>
            <a:off x="2057400" y="2020528"/>
            <a:ext cx="73029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2400" dirty="0">
                <a:solidFill>
                  <a:srgbClr val="262626"/>
                </a:solidFill>
                <a:latin typeface="Calibri"/>
                <a:cs typeface="Calibri"/>
              </a:rPr>
              <a:t>La métrica más común para el tamaño de un producto 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3" name="Graphic 13" descr="Lápiz">
            <a:extLst>
              <a:ext uri="{FF2B5EF4-FFF2-40B4-BE49-F238E27FC236}">
                <a16:creationId xmlns:a16="http://schemas.microsoft.com/office/drawing/2014/main" xmlns="" id="{56EE6D8B-5CD8-4C5A-9980-65F2B85D4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42219" y="1841090"/>
            <a:ext cx="914400" cy="914400"/>
          </a:xfrm>
          <a:prstGeom prst="rect">
            <a:avLst/>
          </a:prstGeom>
        </p:spPr>
      </p:pic>
      <p:pic>
        <p:nvPicPr>
          <p:cNvPr id="15" name="Graphic 15" descr="Sala de juntas">
            <a:extLst>
              <a:ext uri="{FF2B5EF4-FFF2-40B4-BE49-F238E27FC236}">
                <a16:creationId xmlns:a16="http://schemas.microsoft.com/office/drawing/2014/main" xmlns="" id="{6E001AF6-AC00-4993-B7A9-F51749A16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01929" y="2689123"/>
            <a:ext cx="914400" cy="914400"/>
          </a:xfrm>
          <a:prstGeom prst="rect">
            <a:avLst/>
          </a:prstGeom>
        </p:spPr>
      </p:pic>
      <p:pic>
        <p:nvPicPr>
          <p:cNvPr id="17" name="Graphic 17" descr="Cronómetro">
            <a:extLst>
              <a:ext uri="{FF2B5EF4-FFF2-40B4-BE49-F238E27FC236}">
                <a16:creationId xmlns:a16="http://schemas.microsoft.com/office/drawing/2014/main" xmlns="" id="{E581CF09-C2C3-4D46-A87F-5E6F79DB3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956619" y="3903953"/>
            <a:ext cx="1555954" cy="1555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FCF0E88-E6ED-4EC5-975B-8FE1486D8CE7}"/>
              </a:ext>
            </a:extLst>
          </p:cNvPr>
          <p:cNvSpPr txBox="1"/>
          <p:nvPr/>
        </p:nvSpPr>
        <p:spPr>
          <a:xfrm>
            <a:off x="7408911" y="46444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Cuántas personas ? </a:t>
            </a:r>
            <a:r>
              <a:rPr lang="en-US" dirty="0">
                <a:cs typeface="Calibri Light"/>
              </a:rPr>
              <a:t>​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F89970-80A6-46C6-A338-CF66F53B80E8}"/>
              </a:ext>
            </a:extLst>
          </p:cNvPr>
          <p:cNvSpPr txBox="1"/>
          <p:nvPr/>
        </p:nvSpPr>
        <p:spPr>
          <a:xfrm>
            <a:off x="3814916" y="351994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i="1" u="sng">
                <a:latin typeface="Calibri"/>
                <a:cs typeface="Calibri"/>
              </a:rPr>
              <a:t>Resultados </a:t>
            </a:r>
            <a:endParaRPr lang="en-US" sz="2800" b="1" i="1" u="sng">
              <a:latin typeface="Calibri"/>
              <a:cs typeface="Calibri"/>
            </a:endParaRPr>
          </a:p>
        </p:txBody>
      </p:sp>
      <p:pic>
        <p:nvPicPr>
          <p:cNvPr id="21" name="Graphic 21" descr="Grupo de hombres">
            <a:extLst>
              <a:ext uri="{FF2B5EF4-FFF2-40B4-BE49-F238E27FC236}">
                <a16:creationId xmlns:a16="http://schemas.microsoft.com/office/drawing/2014/main" xmlns="" id="{006841A6-5D6B-4908-B447-F2CC0CF06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45045" y="4151669"/>
            <a:ext cx="1057865" cy="113999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xmlns="" id="{A0B3CE27-9A4F-4CE5-91B4-94E148F0D598}"/>
              </a:ext>
            </a:extLst>
          </p:cNvPr>
          <p:cNvSpPr/>
          <p:nvPr/>
        </p:nvSpPr>
        <p:spPr>
          <a:xfrm>
            <a:off x="6900093" y="2085681"/>
            <a:ext cx="1880418" cy="8111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Calibri"/>
                <a:ea typeface="+mn-lt"/>
                <a:cs typeface="+mn-lt"/>
              </a:rPr>
              <a:t>postmorten</a:t>
            </a:r>
          </a:p>
          <a:p>
            <a:pPr algn="ctr"/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24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" grpId="0"/>
      <p:bldP spid="19" grpId="0"/>
      <p:bldP spid="20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600" dirty="0"/>
              <a:t>Utilidad de las métricas </a:t>
            </a:r>
            <a:r>
              <a:rPr lang="es-AR" sz="3600" dirty="0" err="1"/>
              <a:t>postmortem</a:t>
            </a:r>
            <a:endParaRPr lang="es-AR" sz="36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16</a:t>
            </a:fld>
            <a:endParaRPr lang="es-AR"/>
          </a:p>
        </p:txBody>
      </p:sp>
      <p:sp>
        <p:nvSpPr>
          <p:cNvPr id="24579" name="4 Marcador de contenido"/>
          <p:cNvSpPr>
            <a:spLocks noGrp="1"/>
          </p:cNvSpPr>
          <p:nvPr>
            <p:ph type="body" sz="quarter" idx="13"/>
          </p:nvPr>
        </p:nvSpPr>
        <p:spPr>
          <a:xfrm>
            <a:off x="1471424" y="2148381"/>
            <a:ext cx="8367411" cy="4478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s-AR"/>
              <a:t>Conformar una línea base para futuras métricas</a:t>
            </a:r>
            <a:endParaRPr lang="en-US"/>
          </a:p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s-AR"/>
              <a:t>Ayudar al mantenimiento conociendo la complejidad lógica, tamaño, flujo de información, identificando módulos críticos</a:t>
            </a:r>
            <a:endParaRPr lang="es-AR">
              <a:cs typeface="Calibri Light"/>
            </a:endParaRPr>
          </a:p>
          <a:p>
            <a:pPr marL="342900" indent="-342900" algn="just">
              <a:buFont typeface="Wingdings" panose="020B0604020202020204" pitchFamily="34" charset="0"/>
              <a:buChar char="q"/>
            </a:pPr>
            <a:r>
              <a:rPr lang="es-AR"/>
              <a:t>Ayudar en los procesos de reingeniería</a:t>
            </a:r>
            <a:endParaRPr lang="es-AR">
              <a:cs typeface="Calibri Light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s-AR">
              <a:cs typeface="Calibri Light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C9C41675-237B-4030-AA0F-5A4B8730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4084542"/>
            <a:ext cx="5029200" cy="22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Métricas orientadas al tamaño</a:t>
            </a:r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17</a:t>
            </a:fld>
            <a:endParaRPr lang="es-AR"/>
          </a:p>
        </p:txBody>
      </p:sp>
      <p:sp>
        <p:nvSpPr>
          <p:cNvPr id="25603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9793088" cy="18854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s-AR" dirty="0"/>
              <a:t>Se puede obtener :</a:t>
            </a:r>
          </a:p>
          <a:p>
            <a:pPr algn="just"/>
            <a:endParaRPr lang="es-AR" dirty="0"/>
          </a:p>
          <a:p>
            <a:pPr marL="347345" lvl="1" algn="just"/>
            <a:r>
              <a:rPr lang="es-AR" b="1" i="1" dirty="0">
                <a:solidFill>
                  <a:srgbClr val="C00000"/>
                </a:solidFill>
                <a:latin typeface="Calibri"/>
                <a:cs typeface="Calibri"/>
              </a:rPr>
              <a:t>Productividad</a:t>
            </a:r>
            <a:r>
              <a:rPr lang="es-AR" i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r>
              <a:rPr lang="es-AR" sz="2000" dirty="0">
                <a:latin typeface="Calibri"/>
                <a:cs typeface="Calibri"/>
              </a:rPr>
              <a:t> relación entre KLDC / Persona mes</a:t>
            </a:r>
          </a:p>
          <a:p>
            <a:pPr marL="347345" lvl="1" algn="just"/>
            <a:r>
              <a:rPr lang="es-AR" b="1" i="1" dirty="0">
                <a:solidFill>
                  <a:srgbClr val="C00000"/>
                </a:solidFill>
                <a:latin typeface="Calibri"/>
                <a:cs typeface="Calibri"/>
              </a:rPr>
              <a:t>Calidad:</a:t>
            </a:r>
            <a:r>
              <a:rPr lang="es-AR" sz="2000" dirty="0">
                <a:latin typeface="Calibri"/>
                <a:cs typeface="Calibri"/>
              </a:rPr>
              <a:t> relación entre Errores / KLDC</a:t>
            </a:r>
          </a:p>
          <a:p>
            <a:pPr marL="347345" lvl="1" algn="just"/>
            <a:r>
              <a:rPr lang="es-AR" b="1" i="1" dirty="0">
                <a:solidFill>
                  <a:srgbClr val="C00000"/>
                </a:solidFill>
                <a:latin typeface="Calibri"/>
                <a:cs typeface="Calibri"/>
              </a:rPr>
              <a:t>Costo</a:t>
            </a:r>
            <a:r>
              <a:rPr lang="es-AR" i="1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s-AR" sz="2000" dirty="0">
                <a:latin typeface="Calibri"/>
                <a:cs typeface="Calibri"/>
              </a:rPr>
              <a:t>relación entre $ / KLDC</a:t>
            </a:r>
          </a:p>
          <a:p>
            <a:pPr algn="just"/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25606" name="7 CuadroTexto"/>
          <p:cNvSpPr txBox="1">
            <a:spLocks noChangeArrowheads="1"/>
          </p:cNvSpPr>
          <p:nvPr/>
        </p:nvSpPr>
        <p:spPr bwMode="auto">
          <a:xfrm>
            <a:off x="7053749" y="2188633"/>
            <a:ext cx="40005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/>
            <a:r>
              <a:rPr lang="es-ES_tradnl" sz="1600" b="1" dirty="0">
                <a:latin typeface="Arial"/>
                <a:cs typeface="Arial"/>
              </a:rPr>
              <a:t>KLDC (miles de líneas de código</a:t>
            </a:r>
            <a:r>
              <a:rPr lang="es-ES_tradnl" sz="2000" b="1" dirty="0">
                <a:latin typeface="Arial"/>
                <a:cs typeface="Arial"/>
              </a:rPr>
              <a:t>)</a:t>
            </a:r>
            <a:endParaRPr lang="es-ES_tradnl" dirty="0">
              <a:latin typeface="Arial"/>
              <a:cs typeface="Arial"/>
            </a:endParaRPr>
          </a:p>
          <a:p>
            <a:pPr marL="0" lvl="1"/>
            <a:r>
              <a:rPr lang="es-AR" sz="2000" b="1" dirty="0">
                <a:latin typeface="Calibri"/>
                <a:cs typeface="Arial"/>
              </a:rPr>
              <a:t>LDC - LÍNEAS DE CÓDIGO</a:t>
            </a:r>
            <a:endParaRPr lang="es-ES_tradnl" b="1" dirty="0">
              <a:latin typeface="Calibri"/>
              <a:cs typeface="Arial"/>
            </a:endParaRPr>
          </a:p>
          <a:p>
            <a:pPr algn="ctr" eaLnBrk="1" hangingPunct="1"/>
            <a:endParaRPr lang="es-AR" sz="1400" b="1" dirty="0"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E5A77A-7D9B-47A4-9316-8BE43309BE40}"/>
              </a:ext>
            </a:extLst>
          </p:cNvPr>
          <p:cNvSpPr txBox="1"/>
          <p:nvPr/>
        </p:nvSpPr>
        <p:spPr>
          <a:xfrm>
            <a:off x="779206" y="4183625"/>
            <a:ext cx="2509684" cy="7386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2400">
                <a:solidFill>
                  <a:schemeClr val="tx1">
                    <a:lumMod val="85000"/>
                    <a:lumOff val="15000"/>
                  </a:schemeClr>
                </a:solidFill>
              </a:rPr>
              <a:t>Como manejo las :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​ 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s-AR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CAA1D2-9E48-451C-8DF4-53983C772F64}"/>
              </a:ext>
            </a:extLst>
          </p:cNvPr>
          <p:cNvSpPr txBox="1"/>
          <p:nvPr/>
        </p:nvSpPr>
        <p:spPr>
          <a:xfrm>
            <a:off x="3347884" y="4281948"/>
            <a:ext cx="3652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>
                <a:solidFill>
                  <a:srgbClr val="262626"/>
                </a:solidFill>
                <a:latin typeface="Calibri"/>
                <a:cs typeface="Calibri"/>
              </a:rPr>
              <a:t>líneas en blanco,  comentarios ,  etc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8" name="Graphic 9" descr="Signo de interrogación">
            <a:extLst>
              <a:ext uri="{FF2B5EF4-FFF2-40B4-BE49-F238E27FC236}">
                <a16:creationId xmlns:a16="http://schemas.microsoft.com/office/drawing/2014/main" xmlns="" id="{596E5AD9-1A87-4AC4-B3B2-204A233EA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2413" y="3782961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8F6C6E-D76A-4665-ACD6-105434195E66}"/>
              </a:ext>
            </a:extLst>
          </p:cNvPr>
          <p:cNvSpPr txBox="1"/>
          <p:nvPr/>
        </p:nvSpPr>
        <p:spPr>
          <a:xfrm>
            <a:off x="3900948" y="4085303"/>
            <a:ext cx="5385619" cy="23083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b="1" i="1" dirty="0">
                <a:solidFill>
                  <a:srgbClr val="262626"/>
                </a:solidFill>
                <a:cs typeface="Arial"/>
              </a:rPr>
              <a:t>Propuesta </a:t>
            </a:r>
            <a:r>
              <a:rPr lang="en-US" b="1" i="1" dirty="0">
                <a:ea typeface="+mn-lt"/>
                <a:cs typeface="+mn-lt"/>
              </a:rPr>
              <a:t>Fenton/</a:t>
            </a:r>
            <a:r>
              <a:rPr lang="en-US" b="1" i="1" dirty="0" err="1">
                <a:ea typeface="+mn-lt"/>
                <a:cs typeface="+mn-lt"/>
              </a:rPr>
              <a:t>Pfleeger</a:t>
            </a:r>
            <a:endParaRPr lang="es-AR" b="1" i="1" dirty="0">
              <a:ea typeface="+mn-lt"/>
              <a:cs typeface="+mn-lt"/>
            </a:endParaRPr>
          </a:p>
          <a:p>
            <a:pPr>
              <a:buChar char="•"/>
            </a:pPr>
            <a:endParaRPr lang="es-AR" dirty="0">
              <a:solidFill>
                <a:srgbClr val="262626"/>
              </a:solidFill>
              <a:cs typeface="Arial"/>
            </a:endParaRPr>
          </a:p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Medir :</a:t>
            </a:r>
            <a:r>
              <a:rPr lang="en-US" dirty="0">
                <a:cs typeface="Arial"/>
              </a:rPr>
              <a:t>​ </a:t>
            </a:r>
            <a:r>
              <a:rPr lang="es-AR" dirty="0">
                <a:solidFill>
                  <a:srgbClr val="262626"/>
                </a:solidFill>
                <a:cs typeface="Arial"/>
              </a:rPr>
              <a:t>CLOC = </a:t>
            </a:r>
            <a:r>
              <a:rPr lang="es-AR" b="1" dirty="0">
                <a:solidFill>
                  <a:srgbClr val="262626"/>
                </a:solidFill>
                <a:cs typeface="Arial"/>
              </a:rPr>
              <a:t>Cantidad de líneas de comentarios</a:t>
            </a:r>
            <a:r>
              <a:rPr lang="en-US" dirty="0">
                <a:cs typeface="Arial"/>
              </a:rPr>
              <a:t>​</a:t>
            </a:r>
            <a:endParaRPr lang="en-US" dirty="0">
              <a:cs typeface="Calibri Light"/>
            </a:endParaRPr>
          </a:p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Luego:</a:t>
            </a:r>
            <a:r>
              <a:rPr lang="en-US" dirty="0">
                <a:cs typeface="Arial"/>
              </a:rPr>
              <a:t>​ </a:t>
            </a:r>
          </a:p>
          <a:p>
            <a:pPr lvl="1">
              <a:buChar char="•"/>
            </a:pPr>
            <a:r>
              <a:rPr lang="es-AR" dirty="0" err="1">
                <a:solidFill>
                  <a:srgbClr val="262626"/>
                </a:solidFill>
                <a:cs typeface="Arial"/>
              </a:rPr>
              <a:t>long</a:t>
            </a:r>
            <a:r>
              <a:rPr lang="es-AR" dirty="0">
                <a:solidFill>
                  <a:srgbClr val="262626"/>
                </a:solidFill>
                <a:cs typeface="Arial"/>
              </a:rPr>
              <a:t> total (LOC) = NCLOC + CLOC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Surgen medidas indirectas: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CLOC/LOC mide la densidad de comentarios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r>
              <a:rPr lang="es-AR" dirty="0">
                <a:cs typeface="Arial"/>
              </a:rPr>
              <a:t>​</a:t>
            </a:r>
          </a:p>
        </p:txBody>
      </p:sp>
      <p:sp>
        <p:nvSpPr>
          <p:cNvPr id="3" name="2 Botón de acción: Sonido">
            <a:hlinkClick r:id="" action="ppaction://noaction" highlightClick="1"/>
          </p:cNvPr>
          <p:cNvSpPr/>
          <p:nvPr/>
        </p:nvSpPr>
        <p:spPr>
          <a:xfrm>
            <a:off x="6291749" y="2188633"/>
            <a:ext cx="762000" cy="695283"/>
          </a:xfrm>
          <a:prstGeom prst="actionButtonSound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7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  <p:bldP spid="11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18</a:t>
            </a:fld>
            <a:endParaRPr lang="es-AR"/>
          </a:p>
        </p:txBody>
      </p:sp>
      <p:sp>
        <p:nvSpPr>
          <p:cNvPr id="2867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9793088" cy="3311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1800"/>
              <a:t>Calcular, usando</a:t>
            </a:r>
            <a:r>
              <a:rPr lang="es-AR" sz="1800" b="1"/>
              <a:t> LDC </a:t>
            </a:r>
            <a:r>
              <a:rPr lang="es-AR" sz="1800"/>
              <a:t>, la productividad, calidad y costo para los cuatro proyectos de los cuales se proporcionan los datos. </a:t>
            </a:r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  <a:p>
            <a:endParaRPr lang="es-AR" sz="180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graphicFrame>
        <p:nvGraphicFramePr>
          <p:cNvPr id="8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4659"/>
              </p:ext>
            </p:extLst>
          </p:nvPr>
        </p:nvGraphicFramePr>
        <p:xfrm>
          <a:off x="2135560" y="2556633"/>
          <a:ext cx="7676010" cy="25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17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58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5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72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42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03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013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295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70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Proyecto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LDC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U$S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Errores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Personas-mes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Errores/KLDC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U$S/KLDC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KLDC/Personas-mes</a:t>
                      </a:r>
                      <a:endParaRPr kumimoji="0" lang="es-E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9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25.500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15000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567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22,23 %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588,23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1,7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9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19.100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7200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210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10,99 %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376,96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1,91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97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10.700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9,34 %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560,74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0,53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3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AR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P4</a:t>
                      </a:r>
                      <a:endParaRPr kumimoji="0" lang="es-A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100.000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18000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22 %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180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8000"/>
                        <a:buFont typeface="Wingdings 3" pitchFamily="18" charset="2"/>
                        <a:buNone/>
                        <a:tabLst/>
                      </a:pPr>
                      <a:r>
                        <a:rPr kumimoji="0" lang="es-ES" sz="1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3,33</a:t>
                      </a:r>
                      <a:endParaRPr kumimoji="0" lang="es-E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91441" marR="91441" marT="45708" marB="45708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6310314" y="714356"/>
            <a:ext cx="3672408" cy="94179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>
            <a:solidFill>
              <a:schemeClr val="accent1"/>
            </a:solidFill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</a:pPr>
            <a:r>
              <a:rPr lang="es-ES_tradnl" sz="1200" b="1"/>
              <a:t>Productividad</a:t>
            </a:r>
            <a:r>
              <a:rPr lang="es-ES_tradnl" sz="1200"/>
              <a:t> = KLDC/persona-mes</a:t>
            </a:r>
          </a:p>
          <a:p>
            <a:pPr lvl="1" eaLnBrk="1" hangingPunct="1">
              <a:spcBef>
                <a:spcPct val="20000"/>
              </a:spcBef>
            </a:pPr>
            <a:r>
              <a:rPr lang="es-ES_tradnl" sz="1200" b="1"/>
              <a:t>Calidad</a:t>
            </a:r>
            <a:r>
              <a:rPr lang="es-ES_tradnl" sz="1200"/>
              <a:t> = errores/KLDC</a:t>
            </a:r>
          </a:p>
          <a:p>
            <a:pPr lvl="1" eaLnBrk="1" hangingPunct="1">
              <a:spcBef>
                <a:spcPct val="20000"/>
              </a:spcBef>
            </a:pPr>
            <a:r>
              <a:rPr lang="es-ES_tradnl" sz="1200" b="1"/>
              <a:t>Documentación</a:t>
            </a:r>
            <a:r>
              <a:rPr lang="es-ES_tradnl" sz="1200"/>
              <a:t> = págs.. Doc./ KLDC</a:t>
            </a:r>
          </a:p>
          <a:p>
            <a:pPr lvl="1" eaLnBrk="1" hangingPunct="1">
              <a:spcBef>
                <a:spcPct val="20000"/>
              </a:spcBef>
            </a:pPr>
            <a:r>
              <a:rPr lang="es-ES_tradnl" sz="1200" b="1"/>
              <a:t>Costo</a:t>
            </a:r>
            <a:r>
              <a:rPr lang="es-ES_tradnl" sz="1200"/>
              <a:t> = $/KLDC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6F2040-ED17-45BD-A6A6-17A8A47F6114}"/>
              </a:ext>
            </a:extLst>
          </p:cNvPr>
          <p:cNvSpPr txBox="1"/>
          <p:nvPr/>
        </p:nvSpPr>
        <p:spPr>
          <a:xfrm>
            <a:off x="1614949" y="5019368"/>
            <a:ext cx="9822424" cy="175432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¿Cuál es el proyecto de </a:t>
            </a:r>
            <a:r>
              <a:rPr lang="es-AR" b="1" dirty="0">
                <a:solidFill>
                  <a:srgbClr val="262626"/>
                </a:solidFill>
                <a:cs typeface="Arial"/>
              </a:rPr>
              <a:t>mayor calidad </a:t>
            </a:r>
            <a:r>
              <a:rPr lang="es-AR" dirty="0">
                <a:solidFill>
                  <a:srgbClr val="262626"/>
                </a:solidFill>
                <a:cs typeface="Arial"/>
              </a:rPr>
              <a:t>(errores/KLDC)?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¿Cuál es el proyecto de </a:t>
            </a:r>
            <a:r>
              <a:rPr lang="es-AR" b="1" dirty="0">
                <a:solidFill>
                  <a:srgbClr val="262626"/>
                </a:solidFill>
                <a:cs typeface="Arial"/>
              </a:rPr>
              <a:t>mayor costo por línea </a:t>
            </a:r>
            <a:r>
              <a:rPr lang="es-AR" dirty="0">
                <a:solidFill>
                  <a:srgbClr val="262626"/>
                </a:solidFill>
                <a:cs typeface="Arial"/>
              </a:rPr>
              <a:t>($/KLDC)?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>
              <a:buChar char="•"/>
            </a:pPr>
            <a:r>
              <a:rPr lang="es-AR" dirty="0">
                <a:solidFill>
                  <a:srgbClr val="262626"/>
                </a:solidFill>
                <a:cs typeface="Arial"/>
              </a:rPr>
              <a:t>¿Cuál es el proyecto de </a:t>
            </a:r>
            <a:r>
              <a:rPr lang="es-AR" b="1" dirty="0">
                <a:solidFill>
                  <a:srgbClr val="262626"/>
                </a:solidFill>
                <a:cs typeface="Arial"/>
              </a:rPr>
              <a:t>menor productividad por persona </a:t>
            </a:r>
            <a:r>
              <a:rPr lang="es-AR" dirty="0">
                <a:solidFill>
                  <a:srgbClr val="262626"/>
                </a:solidFill>
                <a:cs typeface="Arial"/>
              </a:rPr>
              <a:t>(KLDC/personas-mes)?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r>
              <a:rPr lang="es-AR" dirty="0"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49331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>
            <a:off x="2824043" y="706076"/>
            <a:ext cx="4478865" cy="914400"/>
          </a:xfrm>
          <a:prstGeom prst="rect">
            <a:avLst/>
          </a:prstGeom>
          <a:gradFill flip="none" rotWithShape="1">
            <a:gsLst>
              <a:gs pos="0">
                <a:srgbClr val="60CCA5">
                  <a:shade val="30000"/>
                  <a:satMod val="115000"/>
                </a:srgbClr>
              </a:gs>
              <a:gs pos="50000">
                <a:srgbClr val="60CCA5">
                  <a:shade val="67500"/>
                  <a:satMod val="115000"/>
                </a:srgbClr>
              </a:gs>
              <a:gs pos="100000">
                <a:srgbClr val="60CCA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77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Métrica de </a:t>
            </a:r>
            <a:r>
              <a:rPr lang="es-ES" dirty="0" smtClean="0"/>
              <a:t>      Punto </a:t>
            </a:r>
            <a:r>
              <a:rPr lang="es-ES" dirty="0"/>
              <a:t>función</a:t>
            </a:r>
            <a:endParaRPr lang="es-AR" dirty="0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19</a:t>
            </a:fld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2020</a:t>
            </a:r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err="1"/>
              <a:t>Ingenieria</a:t>
            </a:r>
            <a:r>
              <a:rPr lang="es-AR"/>
              <a:t> de Software II</a:t>
            </a:r>
          </a:p>
        </p:txBody>
      </p:sp>
      <p:sp>
        <p:nvSpPr>
          <p:cNvPr id="32773" name="Rectangle 3"/>
          <p:cNvSpPr txBox="1">
            <a:spLocks noChangeArrowheads="1"/>
          </p:cNvSpPr>
          <p:nvPr/>
        </p:nvSpPr>
        <p:spPr bwMode="auto">
          <a:xfrm>
            <a:off x="2025925" y="1773319"/>
            <a:ext cx="74168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19088" indent="-3190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8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sz="2900" b="1" dirty="0">
                <a:solidFill>
                  <a:schemeClr val="tx2"/>
                </a:solidFill>
                <a:latin typeface="Tw Cen MT" panose="020B0602020104020603" pitchFamily="34" charset="0"/>
              </a:rPr>
              <a:t>PF- Punto función </a:t>
            </a:r>
            <a:r>
              <a:rPr lang="es-ES_tradnl" sz="2300" b="1" dirty="0">
                <a:solidFill>
                  <a:schemeClr val="tx2"/>
                </a:solidFill>
                <a:latin typeface="Tw Cen MT" panose="020B0602020104020603" pitchFamily="34" charset="0"/>
              </a:rPr>
              <a:t>(</a:t>
            </a:r>
            <a:r>
              <a:rPr lang="es-ES_tradnl" sz="2300" b="1" dirty="0" err="1">
                <a:solidFill>
                  <a:schemeClr val="tx2"/>
                </a:solidFill>
                <a:latin typeface="Tw Cen MT" panose="020B0602020104020603" pitchFamily="34" charset="0"/>
              </a:rPr>
              <a:t>Albrecht</a:t>
            </a:r>
            <a:r>
              <a:rPr lang="es-ES_tradnl" sz="2300" b="1" dirty="0">
                <a:solidFill>
                  <a:schemeClr val="tx2"/>
                </a:solidFill>
                <a:latin typeface="Tw Cen MT" panose="020B0602020104020603" pitchFamily="34" charset="0"/>
              </a:rPr>
              <a:t> 1978)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endParaRPr lang="es-ES_tradnl" b="1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PF = TOTAL * [0.65 + 0.01 * SUM(Fi)]       i=1 a 14    0 &lt;= Fi&lt;=5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endParaRPr lang="es-ES_tradnl" b="1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                                                     </a:t>
            </a:r>
            <a:r>
              <a:rPr lang="es-ES_tradnl" b="1" dirty="0" err="1">
                <a:solidFill>
                  <a:schemeClr val="tx2"/>
                </a:solidFill>
                <a:latin typeface="Tw Cen MT" panose="020B0602020104020603" pitchFamily="34" charset="0"/>
              </a:rPr>
              <a:t>simple|medio|complejo</a:t>
            </a:r>
            <a:endParaRPr lang="es-ES_tradnl" b="1" dirty="0">
              <a:solidFill>
                <a:schemeClr val="tx2"/>
              </a:solidFill>
              <a:latin typeface="Tw Cen MT" panose="020B06020201040206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# Entradas                                     *    [  3 |  4  |  6   ]    =      ......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# Salidas                                        *    [  4 |  5  |  7   ]    =      ......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# Consultas                                    *    [  3 |  4  |  6   ]    =      ......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# Almacenamientos internos         *    [  7 | 10 |  15 ]    =      ......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b="1" dirty="0">
                <a:solidFill>
                  <a:schemeClr val="tx2"/>
                </a:solidFill>
                <a:latin typeface="Tw Cen MT" panose="020B0602020104020603" pitchFamily="34" charset="0"/>
              </a:rPr>
              <a:t># Interfaces externas                     *    [  5 |  7  |  10 ]     =      ......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s-ES_tradnl" sz="1600" b="1" dirty="0">
                <a:solidFill>
                  <a:schemeClr val="tx2"/>
                </a:solidFill>
                <a:latin typeface="Tw Cen MT" panose="020B0602020104020603" pitchFamily="34" charset="0"/>
              </a:rPr>
              <a:t>                                                                            </a:t>
            </a:r>
            <a:r>
              <a:rPr lang="es-ES_tradnl" sz="1200" b="1" dirty="0">
                <a:solidFill>
                  <a:schemeClr val="tx2"/>
                </a:solidFill>
                <a:latin typeface="Tw Cen MT" panose="020B0602020104020603" pitchFamily="34" charset="0"/>
              </a:rPr>
              <a:t>                                TOTAL                              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Clr>
                <a:schemeClr val="accent2"/>
              </a:buClr>
              <a:buSzPct val="60000"/>
            </a:pPr>
            <a:endParaRPr lang="es-ES_tradnl" b="1" dirty="0">
              <a:solidFill>
                <a:schemeClr val="tx2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063553" y="3212976"/>
            <a:ext cx="7572375" cy="228600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9 Llamada con línea 1"/>
          <p:cNvSpPr/>
          <p:nvPr/>
        </p:nvSpPr>
        <p:spPr>
          <a:xfrm>
            <a:off x="7054922" y="1818901"/>
            <a:ext cx="3571875" cy="785812"/>
          </a:xfrm>
          <a:prstGeom prst="borderCallout1">
            <a:avLst>
              <a:gd name="adj1" fmla="val 56083"/>
              <a:gd name="adj2" fmla="val -797"/>
              <a:gd name="adj3" fmla="val 197348"/>
              <a:gd name="adj4" fmla="val -17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>
                <a:solidFill>
                  <a:schemeClr val="tx1"/>
                </a:solidFill>
              </a:rPr>
              <a:t>Factor de Ponderación, es subjetivo y esta dado por la organización/equipo</a:t>
            </a:r>
            <a:endParaRPr lang="es-AR" b="1">
              <a:solidFill>
                <a:schemeClr val="tx1"/>
              </a:solidFill>
            </a:endParaRPr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3163494" y="2928938"/>
            <a:ext cx="4372666" cy="2444278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Llamada con línea 1"/>
          <p:cNvSpPr/>
          <p:nvPr/>
        </p:nvSpPr>
        <p:spPr>
          <a:xfrm>
            <a:off x="8416937" y="4284876"/>
            <a:ext cx="2214562" cy="1785937"/>
          </a:xfrm>
          <a:prstGeom prst="borderCallout1">
            <a:avLst>
              <a:gd name="adj1" fmla="val 83"/>
              <a:gd name="adj2" fmla="val 49706"/>
              <a:gd name="adj3" fmla="val -78628"/>
              <a:gd name="adj4" fmla="val -144630"/>
            </a:avLst>
          </a:prstGeom>
          <a:solidFill>
            <a:srgbClr val="92D050"/>
          </a:solidFill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Son valores de ajuste de la complejidad según las preguntas de la siguiente pantalla</a:t>
            </a:r>
            <a:endParaRPr lang="es-AR"/>
          </a:p>
        </p:txBody>
      </p:sp>
      <p:sp>
        <p:nvSpPr>
          <p:cNvPr id="3" name="2 Llamada ovalada"/>
          <p:cNvSpPr/>
          <p:nvPr/>
        </p:nvSpPr>
        <p:spPr>
          <a:xfrm>
            <a:off x="4873562" y="2211807"/>
            <a:ext cx="5715545" cy="973666"/>
          </a:xfrm>
          <a:prstGeom prst="wedgeEllipseCallout">
            <a:avLst>
              <a:gd name="adj1" fmla="val -55648"/>
              <a:gd name="adj2" fmla="val -167671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b="1" dirty="0">
                <a:solidFill>
                  <a:srgbClr val="262626"/>
                </a:solidFill>
              </a:rPr>
              <a:t>Mide la cantidad de funcionalidad de un sistema descripto en una especificación</a:t>
            </a:r>
            <a:r>
              <a:rPr lang="es-AR" dirty="0">
                <a:solidFill>
                  <a:srgbClr val="262626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1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9" grpId="0" animBg="1"/>
      <p:bldP spid="10" grpId="0" animBg="1"/>
      <p:bldP spid="13" grpId="0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Gestión de Proyectos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/>
              <a:t>Métricas 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2020</a:t>
            </a: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Ingenieria de Software II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9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2722443" y="706076"/>
            <a:ext cx="4478865" cy="914400"/>
          </a:xfrm>
          <a:prstGeom prst="rect">
            <a:avLst/>
          </a:prstGeom>
          <a:gradFill flip="none" rotWithShape="1">
            <a:gsLst>
              <a:gs pos="0">
                <a:srgbClr val="60CCA5">
                  <a:shade val="30000"/>
                  <a:satMod val="115000"/>
                </a:srgbClr>
              </a:gs>
              <a:gs pos="50000">
                <a:srgbClr val="60CCA5">
                  <a:shade val="67500"/>
                  <a:satMod val="115000"/>
                </a:srgbClr>
              </a:gs>
              <a:gs pos="100000">
                <a:srgbClr val="60CCA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33" y="6005151"/>
            <a:ext cx="5600700" cy="8953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Métrica de </a:t>
            </a:r>
            <a:r>
              <a:rPr lang="es-ES" dirty="0" smtClean="0"/>
              <a:t>   Punto </a:t>
            </a:r>
            <a:r>
              <a:rPr lang="es-ES" dirty="0"/>
              <a:t>función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fld id="{28F449FC-6E8C-4838-B456-93214B6A26CE}" type="slidenum">
              <a:rPr lang="es-AR" sz="1200">
                <a:solidFill>
                  <a:srgbClr val="FFFFFF"/>
                </a:solidFill>
                <a:latin typeface="Tw Cen MT" panose="020B0602020104020603" pitchFamily="34" charset="0"/>
              </a:rPr>
              <a:pPr eaLnBrk="1" hangingPunct="1">
                <a:lnSpc>
                  <a:spcPct val="80000"/>
                </a:lnSpc>
              </a:pPr>
              <a:t>20</a:t>
            </a:fld>
            <a:endParaRPr lang="es-AR" sz="120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AR"/>
              <a:t>2020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Ingenieria de Software II</a:t>
            </a:r>
          </a:p>
        </p:txBody>
      </p:sp>
      <p:sp>
        <p:nvSpPr>
          <p:cNvPr id="33797" name="5 Rectángulo"/>
          <p:cNvSpPr>
            <a:spLocks noChangeArrowheads="1"/>
          </p:cNvSpPr>
          <p:nvPr/>
        </p:nvSpPr>
        <p:spPr bwMode="auto">
          <a:xfrm>
            <a:off x="1923663" y="1972901"/>
            <a:ext cx="8715375" cy="40322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1. ¿Requiere el sistema copias de seguridad y de recuperación fiables?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2.¿Se requiere comunicación de datos?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3. Existen funciones de procesamiento distribuido?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4. ¿Es crítico el rendimiento?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5. ¿Se ejecuta el sistema en un entorno operativo existente y fuertemente utilizado?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6. ¿Requiere el sistema entrada de datos interactiva?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7. ¿Requiere la entrada de datos interactiva que las transacciones de entrada se lleven a cabo sobre múltiples pantallas u operaciones?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8. ¿Se actualizan los archivos maestros de forma interactiva? 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9. ¿Son complejas las entradas, las salidas, los archivos o las peticiones?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10. ¿Es complejo el procesamiento interno?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11. ¿Se ha diseñado el código para ser reutilizable?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12. ¿Están incluidas en el diseño la conversión y la instalación'?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13. ¿Se ha diseñado el sistema para soportar múltiples instalaciones en diferentes organizaciones?</a:t>
            </a:r>
          </a:p>
          <a:p>
            <a:pPr eaLnBrk="1" hangingPunct="1"/>
            <a:r>
              <a:rPr lang="es-ES" sz="1600">
                <a:latin typeface="Tw Cen MT" panose="020B0602020104020603" pitchFamily="34" charset="0"/>
              </a:rPr>
              <a:t>14. ¿Se ha diseñado la aplicación para facilitar los cambios y para ser fácilmente utilizada por el usuario?</a:t>
            </a:r>
          </a:p>
        </p:txBody>
      </p:sp>
      <p:sp>
        <p:nvSpPr>
          <p:cNvPr id="8" name="7 Llamada con línea 1"/>
          <p:cNvSpPr/>
          <p:nvPr/>
        </p:nvSpPr>
        <p:spPr>
          <a:xfrm>
            <a:off x="7453314" y="5643564"/>
            <a:ext cx="3214687" cy="928687"/>
          </a:xfrm>
          <a:prstGeom prst="borderCallout1">
            <a:avLst>
              <a:gd name="adj1" fmla="val 20801"/>
              <a:gd name="adj2" fmla="val -3000"/>
              <a:gd name="adj3" fmla="val 50422"/>
              <a:gd name="adj4" fmla="val -2857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/>
              <a:t>Cada una de las preguntas se contesta de acuerdo a  la siguiente escala de valores</a:t>
            </a:r>
            <a:endParaRPr lang="es-AR" sz="1400"/>
          </a:p>
        </p:txBody>
      </p:sp>
    </p:spTree>
    <p:extLst>
      <p:ext uri="{BB962C8B-B14F-4D97-AF65-F5344CB8AC3E}">
        <p14:creationId xmlns:p14="http://schemas.microsoft.com/office/powerpoint/2010/main" val="29703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2824043" y="706076"/>
            <a:ext cx="4478865" cy="914400"/>
          </a:xfrm>
          <a:prstGeom prst="rect">
            <a:avLst/>
          </a:prstGeom>
          <a:gradFill flip="none" rotWithShape="1">
            <a:gsLst>
              <a:gs pos="0">
                <a:srgbClr val="60CCA5">
                  <a:shade val="30000"/>
                  <a:satMod val="115000"/>
                </a:srgbClr>
              </a:gs>
              <a:gs pos="50000">
                <a:srgbClr val="60CCA5">
                  <a:shade val="67500"/>
                  <a:satMod val="115000"/>
                </a:srgbClr>
              </a:gs>
              <a:gs pos="100000">
                <a:srgbClr val="60CCA5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8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Métrica de </a:t>
            </a:r>
            <a:r>
              <a:rPr lang="es-ES" dirty="0" smtClean="0"/>
              <a:t>     Punto </a:t>
            </a:r>
            <a:r>
              <a:rPr lang="es-ES" dirty="0"/>
              <a:t>función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fld id="{8A59A820-7A34-4696-97BF-D8AFEF8895D3}" type="slidenum">
              <a:rPr lang="es-AR" sz="1200">
                <a:solidFill>
                  <a:srgbClr val="FFFFFF"/>
                </a:solidFill>
                <a:latin typeface="Tw Cen MT" panose="020B0602020104020603" pitchFamily="34" charset="0"/>
              </a:rPr>
              <a:pPr eaLnBrk="1" hangingPunct="1">
                <a:lnSpc>
                  <a:spcPct val="80000"/>
                </a:lnSpc>
              </a:pPr>
              <a:t>21</a:t>
            </a:fld>
            <a:endParaRPr lang="es-AR" sz="120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4820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1071627" y="1929469"/>
            <a:ext cx="9793088" cy="4478753"/>
          </a:xfrm>
        </p:spPr>
        <p:txBody>
          <a:bodyPr/>
          <a:lstStyle/>
          <a:p>
            <a:r>
              <a:rPr lang="es-ES_tradnl"/>
              <a:t>Métricas derivadas:</a:t>
            </a:r>
          </a:p>
          <a:p>
            <a:pPr lvl="1"/>
            <a:r>
              <a:rPr lang="es-ES_tradnl" b="1"/>
              <a:t>Productividad: </a:t>
            </a:r>
            <a:r>
              <a:rPr lang="es-ES_tradnl"/>
              <a:t>relación entre PF y </a:t>
            </a:r>
            <a:r>
              <a:rPr lang="es-ES_tradnl" err="1"/>
              <a:t>Persona_mes</a:t>
            </a:r>
            <a:endParaRPr lang="es-ES_tradnl"/>
          </a:p>
          <a:p>
            <a:pPr lvl="1"/>
            <a:r>
              <a:rPr lang="es-ES_tradnl" b="1"/>
              <a:t>Calidad</a:t>
            </a:r>
            <a:r>
              <a:rPr lang="es-ES_tradnl"/>
              <a:t>: relación entre Errores y PF</a:t>
            </a:r>
          </a:p>
          <a:p>
            <a:pPr lvl="1"/>
            <a:r>
              <a:rPr lang="es-ES_tradnl" b="1"/>
              <a:t>Costo</a:t>
            </a:r>
            <a:r>
              <a:rPr lang="es-ES_tradnl"/>
              <a:t>: relación entre $ y PF</a:t>
            </a:r>
          </a:p>
          <a:p>
            <a:pPr>
              <a:buFont typeface="Wingdings" panose="05000000000000000000" pitchFamily="2" charset="2"/>
              <a:buNone/>
            </a:pPr>
            <a:endParaRPr lang="es-ES_tradnl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34819" name="4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0029825" y="6551613"/>
            <a:ext cx="2162175" cy="306387"/>
          </a:xfrm>
        </p:spPr>
        <p:txBody>
          <a:bodyPr>
            <a:normAutofit fontScale="85000" lnSpcReduction="20000"/>
          </a:bodyPr>
          <a:lstStyle/>
          <a:p>
            <a:r>
              <a:rPr lang="es-AR" err="1"/>
              <a:t>Pressman</a:t>
            </a:r>
            <a:r>
              <a:rPr lang="es-AR"/>
              <a:t> Cap. 15</a:t>
            </a:r>
            <a:r>
              <a:rPr lang="es-ES_tradnl"/>
              <a:t> </a:t>
            </a:r>
          </a:p>
        </p:txBody>
      </p:sp>
      <p:sp>
        <p:nvSpPr>
          <p:cNvPr id="34822" name="6 Rectángulo"/>
          <p:cNvSpPr>
            <a:spLocks noChangeArrowheads="1"/>
          </p:cNvSpPr>
          <p:nvPr/>
        </p:nvSpPr>
        <p:spPr bwMode="auto">
          <a:xfrm>
            <a:off x="1573137" y="3891446"/>
            <a:ext cx="6382492" cy="11264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ES_tradnl" sz="2800" b="1">
                <a:latin typeface="Tw Cen MT" panose="020B0602020104020603" pitchFamily="34" charset="0"/>
              </a:rPr>
              <a:t>Productividad</a:t>
            </a:r>
            <a:r>
              <a:rPr lang="es-ES_tradnl" sz="2800">
                <a:latin typeface="Tw Cen MT" panose="020B0602020104020603" pitchFamily="34" charset="0"/>
              </a:rPr>
              <a:t> = PF / Persona_mes</a:t>
            </a:r>
            <a:endParaRPr lang="es-AR" sz="280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ES_tradnl" sz="2800" b="1">
                <a:latin typeface="Tw Cen MT" panose="020B0602020104020603" pitchFamily="34" charset="0"/>
              </a:rPr>
              <a:t>Calidad</a:t>
            </a:r>
            <a:r>
              <a:rPr lang="es-ES_tradnl" sz="2800">
                <a:latin typeface="Tw Cen MT" panose="020B0602020104020603" pitchFamily="34" charset="0"/>
              </a:rPr>
              <a:t> = Errores / PF</a:t>
            </a:r>
            <a:endParaRPr lang="es-AR" sz="280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ES_tradnl" sz="2800" b="1">
                <a:latin typeface="Tw Cen MT" panose="020B0602020104020603" pitchFamily="34" charset="0"/>
              </a:rPr>
              <a:t>Costo</a:t>
            </a:r>
            <a:r>
              <a:rPr lang="es-ES_tradnl" sz="2800">
                <a:latin typeface="Tw Cen MT" panose="020B0602020104020603" pitchFamily="34" charset="0"/>
              </a:rPr>
              <a:t> = $ / PF</a:t>
            </a:r>
            <a:endParaRPr lang="es-AR" sz="2800"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468330-E360-4B27-AD4F-34F7E78AD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599" y="4829912"/>
            <a:ext cx="7731790" cy="995096"/>
          </a:xfrm>
          <a:prstGeom prst="rect">
            <a:avLst/>
          </a:prstGeom>
          <a:solidFill>
            <a:srgbClr val="76A883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</a:pPr>
            <a:endParaRPr lang="es-ES_tradnl" sz="1100" dirty="0" smtClean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s-ES_tradnl" sz="2000" dirty="0" smtClean="0"/>
              <a:t>Medida </a:t>
            </a:r>
            <a:r>
              <a:rPr lang="es-ES_tradnl" sz="2000" dirty="0"/>
              <a:t>subjetiva </a:t>
            </a:r>
            <a:r>
              <a:rPr lang="es-ES_tradnl" sz="2000" b="1" i="1" dirty="0"/>
              <a:t>independiente del lenguaje</a:t>
            </a:r>
            <a:r>
              <a:rPr lang="es-ES_tradnl" sz="2000" dirty="0"/>
              <a:t>, de estimación más fácil.</a:t>
            </a:r>
            <a:endParaRPr lang="es-ES_tradnl" sz="2000" u="sng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s-ES_tradnl" sz="2000" dirty="0"/>
              <a:t> </a:t>
            </a:r>
            <a:r>
              <a:rPr lang="es-ES_tradnl" sz="2000" u="sng" dirty="0"/>
              <a:t>Métrica temprana</a:t>
            </a:r>
            <a:endParaRPr lang="es-ES_tradnl" sz="2000" u="sng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339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5678950" y="626533"/>
            <a:ext cx="2019708" cy="9939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34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Desarrollo de una </a:t>
            </a:r>
            <a:r>
              <a:rPr lang="es-AR" dirty="0" smtClean="0"/>
              <a:t>métrica-    GQM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22</a:t>
            </a:fld>
            <a:endParaRPr lang="es-AR"/>
          </a:p>
        </p:txBody>
      </p:sp>
      <p:sp>
        <p:nvSpPr>
          <p:cNvPr id="63491" name="4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es-AR" err="1"/>
              <a:t>Victor</a:t>
            </a:r>
            <a:r>
              <a:rPr lang="es-AR"/>
              <a:t> </a:t>
            </a:r>
            <a:r>
              <a:rPr lang="es-AR" err="1"/>
              <a:t>Basili</a:t>
            </a:r>
            <a:r>
              <a:rPr lang="es-AR"/>
              <a:t> desarrolló un método llamado </a:t>
            </a:r>
            <a:r>
              <a:rPr lang="es-AR" b="1"/>
              <a:t>GQM</a:t>
            </a:r>
            <a:r>
              <a:rPr lang="es-AR"/>
              <a:t>  (</a:t>
            </a:r>
            <a:r>
              <a:rPr lang="es-AR" err="1"/>
              <a:t>Goal</a:t>
            </a:r>
            <a:r>
              <a:rPr lang="es-AR"/>
              <a:t>, </a:t>
            </a:r>
            <a:r>
              <a:rPr lang="es-AR" err="1"/>
              <a:t>Question</a:t>
            </a:r>
            <a:r>
              <a:rPr lang="es-AR"/>
              <a:t>, </a:t>
            </a:r>
            <a:r>
              <a:rPr lang="es-AR" err="1"/>
              <a:t>Metric</a:t>
            </a:r>
            <a:r>
              <a:rPr lang="es-AR"/>
              <a:t>) (o en castellano: OPM Objetivo, Pregunta, Métrica).</a:t>
            </a:r>
          </a:p>
          <a:p>
            <a:endParaRPr lang="es-AR"/>
          </a:p>
          <a:p>
            <a:r>
              <a:rPr lang="es-AR"/>
              <a:t> (</a:t>
            </a:r>
            <a:r>
              <a:rPr lang="es-AR">
                <a:hlinkClick r:id="rId2"/>
              </a:rPr>
              <a:t>ftp://ftp.cs.umd.edu/pub/sel/papers/gqm.pdf</a:t>
            </a:r>
            <a:r>
              <a:rPr lang="es-AR"/>
              <a:t>)</a:t>
            </a:r>
          </a:p>
          <a:p>
            <a:endParaRPr lang="es-AR"/>
          </a:p>
          <a:p>
            <a:pPr algn="just"/>
            <a:r>
              <a:rPr lang="es-AR"/>
              <a:t>Dicho método esta orientado a lograr una métrica que “mida” cierto objetivo. El mismo nos permite mejorar la calidad de nuestro proyecto.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B45ED464-5825-4F10-A8B9-D6E8594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58" y="5053781"/>
            <a:ext cx="3210232" cy="16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25949" y="626533"/>
            <a:ext cx="2813118" cy="10701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45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 GQM </a:t>
            </a:r>
            <a:r>
              <a:rPr lang="es-ES" dirty="0"/>
              <a:t>(OPM)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23</a:t>
            </a:fld>
            <a:endParaRPr lang="es-AR"/>
          </a:p>
        </p:txBody>
      </p:sp>
      <p:sp>
        <p:nvSpPr>
          <p:cNvPr id="64515" name="4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AR"/>
              <a:t>Estructura :</a:t>
            </a:r>
          </a:p>
          <a:p>
            <a:pPr lvl="1"/>
            <a:r>
              <a:rPr lang="es-AR"/>
              <a:t>Nivel </a:t>
            </a:r>
            <a:r>
              <a:rPr lang="es-AR" b="1"/>
              <a:t>Conceptual</a:t>
            </a:r>
            <a:r>
              <a:rPr lang="es-AR"/>
              <a:t> (</a:t>
            </a:r>
            <a:r>
              <a:rPr lang="es-AR" err="1"/>
              <a:t>Goal</a:t>
            </a:r>
            <a:r>
              <a:rPr lang="es-AR"/>
              <a:t> / Objetivo).</a:t>
            </a:r>
          </a:p>
          <a:p>
            <a:pPr lvl="2"/>
            <a:r>
              <a:rPr lang="es-AR"/>
              <a:t>Se define un objetivo (en nuestro caso, para el proyecto).</a:t>
            </a:r>
          </a:p>
          <a:p>
            <a:pPr lvl="1"/>
            <a:r>
              <a:rPr lang="es-AR"/>
              <a:t>Nivel </a:t>
            </a:r>
            <a:r>
              <a:rPr lang="es-AR" b="1"/>
              <a:t>Operativo</a:t>
            </a:r>
            <a:r>
              <a:rPr lang="es-AR"/>
              <a:t> (</a:t>
            </a:r>
            <a:r>
              <a:rPr lang="es-AR" err="1"/>
              <a:t>Question</a:t>
            </a:r>
            <a:r>
              <a:rPr lang="es-AR"/>
              <a:t> / Pregunta).</a:t>
            </a:r>
          </a:p>
          <a:p>
            <a:pPr lvl="2"/>
            <a:r>
              <a:rPr lang="es-AR"/>
              <a:t>Se refina un conjunto de preguntas a partir del objetivo, con el propósito de verificar su cumplimiento.</a:t>
            </a:r>
          </a:p>
          <a:p>
            <a:pPr lvl="1"/>
            <a:r>
              <a:rPr lang="es-AR"/>
              <a:t>Nivel </a:t>
            </a:r>
            <a:r>
              <a:rPr lang="es-AR" b="1"/>
              <a:t>Cuantitativo</a:t>
            </a:r>
            <a:r>
              <a:rPr lang="es-AR"/>
              <a:t> (</a:t>
            </a:r>
            <a:r>
              <a:rPr lang="es-AR" err="1"/>
              <a:t>Metric</a:t>
            </a:r>
            <a:r>
              <a:rPr lang="es-AR"/>
              <a:t> / Métrica).</a:t>
            </a:r>
          </a:p>
          <a:p>
            <a:pPr lvl="2"/>
            <a:r>
              <a:rPr lang="es-AR"/>
              <a:t>Se asocia un conjunto de métricas para cada pregunta, de modo de responder a cada una de un modo cuantitativo.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97364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598949" y="626533"/>
            <a:ext cx="2813118" cy="10701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45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GQM (OPM)</a:t>
            </a:r>
            <a:endParaRPr lang="es-AR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24</a:t>
            </a:fld>
            <a:endParaRPr lang="es-AR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8413" y="1883261"/>
            <a:ext cx="6778119" cy="3988893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4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556617" y="626532"/>
            <a:ext cx="1483850" cy="9939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5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GQM </a:t>
            </a:r>
            <a:r>
              <a:rPr lang="es-ES" dirty="0" smtClean="0"/>
              <a:t>    ejemplo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25</a:t>
            </a:fld>
            <a:endParaRPr lang="es-AR"/>
          </a:p>
        </p:txBody>
      </p:sp>
      <p:sp>
        <p:nvSpPr>
          <p:cNvPr id="65539" name="4 Marcador de contenido"/>
          <p:cNvSpPr>
            <a:spLocks noGrp="1"/>
          </p:cNvSpPr>
          <p:nvPr>
            <p:ph type="body" sz="quarter" idx="13"/>
          </p:nvPr>
        </p:nvSpPr>
        <p:spPr>
          <a:xfrm>
            <a:off x="889000" y="1902575"/>
            <a:ext cx="9527480" cy="4478753"/>
          </a:xfrm>
        </p:spPr>
        <p:txBody>
          <a:bodyPr>
            <a:normAutofit/>
          </a:bodyPr>
          <a:lstStyle/>
          <a:p>
            <a:pPr algn="just"/>
            <a:r>
              <a:rPr lang="es-AR" sz="2800" dirty="0"/>
              <a:t>Evaluamos, en la etapa de Análisis de Requerimientos, la tarea  </a:t>
            </a:r>
            <a:r>
              <a:rPr lang="es-AR" sz="2800" u="sng" dirty="0"/>
              <a:t>Asignación de </a:t>
            </a:r>
            <a:r>
              <a:rPr lang="es-AR" sz="2800" u="sng" dirty="0" smtClean="0"/>
              <a:t>responsabilidades.</a:t>
            </a:r>
            <a:endParaRPr lang="es-AR" sz="2800" dirty="0"/>
          </a:p>
          <a:p>
            <a:endParaRPr lang="es-AR" sz="28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graphicFrame>
        <p:nvGraphicFramePr>
          <p:cNvPr id="8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38"/>
              </p:ext>
            </p:extLst>
          </p:nvPr>
        </p:nvGraphicFramePr>
        <p:xfrm>
          <a:off x="2335784" y="1853248"/>
          <a:ext cx="7704001" cy="41452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tableStyleId>{5940675A-B579-460E-94D1-54222C63F5DA}</a:tableStyleId>
              </a:tblPr>
              <a:tblGrid>
                <a:gridCol w="21450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13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450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dirty="0">
                          <a:latin typeface="+mn-lt"/>
                        </a:rPr>
                        <a:t>Propósito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800" b="1" i="1" dirty="0">
                          <a:latin typeface="+mn-lt"/>
                        </a:rPr>
                        <a:t>Evaluar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s-AR" sz="1800" i="1" dirty="0">
                        <a:latin typeface="+mn-lt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>
                          <a:latin typeface="+mn-lt"/>
                        </a:rPr>
                        <a:t>Característica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dirty="0">
                          <a:latin typeface="+mn-lt"/>
                        </a:rPr>
                        <a:t>Asignación de responsabilidades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>
                          <a:latin typeface="+mn-lt"/>
                        </a:rPr>
                        <a:t>Punto de Vista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1" i="1" dirty="0">
                          <a:latin typeface="+mn-lt"/>
                        </a:rPr>
                        <a:t>Gerencia de Proyecto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5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Pregunta 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¿Existe  un proceso para la asignación de roles?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endParaRPr lang="es-AR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+mn-lt"/>
                        </a:rPr>
                        <a:t>Valor Binario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Pregunta 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¿Hay un responsable de asignar roles?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endParaRPr lang="es-AR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+mn-lt"/>
                        </a:rPr>
                        <a:t>Valor Binario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Pregunta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¿El responsable siempre realiza su tarea?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endParaRPr lang="es-AR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+mn-lt"/>
                        </a:rPr>
                        <a:t>Valor Binario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Pregunta 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¿Existe información anterior sobre las tareas realizadas por cada integrante?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endParaRPr lang="es-AR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+mn-lt"/>
                        </a:rPr>
                        <a:t>Valor Binario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Pregunta 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¿Esa información esta disponible?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200" dirty="0">
                        <a:latin typeface="+mn-lt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1" hangingPunct="1"/>
                      <a:endParaRPr lang="es-AR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AR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dirty="0">
                          <a:latin typeface="+mn-lt"/>
                        </a:rPr>
                        <a:t>Valor Binario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1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91" name="Group 34"/>
          <p:cNvGrpSpPr>
            <a:grpSpLocks/>
          </p:cNvGrpSpPr>
          <p:nvPr/>
        </p:nvGrpSpPr>
        <p:grpSpPr bwMode="auto">
          <a:xfrm>
            <a:off x="1948499" y="4773072"/>
            <a:ext cx="8642184" cy="1356255"/>
            <a:chOff x="-3" y="-3"/>
            <a:chExt cx="2982" cy="79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7594" name="Rectangle 54"/>
            <p:cNvSpPr>
              <a:spLocks noChangeArrowheads="1"/>
            </p:cNvSpPr>
            <p:nvPr/>
          </p:nvSpPr>
          <p:spPr bwMode="auto">
            <a:xfrm>
              <a:off x="-3" y="-3"/>
              <a:ext cx="2982" cy="794"/>
            </a:xfrm>
            <a:prstGeom prst="rect">
              <a:avLst/>
            </a:prstGeom>
            <a:grpFill/>
            <a:ln w="11112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s-ES" sz="1200">
                <a:latin typeface="+mn-lt"/>
              </a:endParaRPr>
            </a:p>
          </p:txBody>
        </p:sp>
        <p:grpSp>
          <p:nvGrpSpPr>
            <p:cNvPr id="67593" name="Group 35"/>
            <p:cNvGrpSpPr>
              <a:grpSpLocks/>
            </p:cNvGrpSpPr>
            <p:nvPr/>
          </p:nvGrpSpPr>
          <p:grpSpPr bwMode="auto">
            <a:xfrm>
              <a:off x="0" y="0"/>
              <a:ext cx="2976" cy="788"/>
              <a:chOff x="0" y="0"/>
              <a:chExt cx="2976" cy="788"/>
            </a:xfrm>
            <a:grpFill/>
          </p:grpSpPr>
          <p:grpSp>
            <p:nvGrpSpPr>
              <p:cNvPr id="67595" name="Group 36"/>
              <p:cNvGrpSpPr>
                <a:grpSpLocks/>
              </p:cNvGrpSpPr>
              <p:nvPr/>
            </p:nvGrpSpPr>
            <p:grpSpPr bwMode="auto">
              <a:xfrm>
                <a:off x="0" y="0"/>
                <a:ext cx="344" cy="394"/>
                <a:chOff x="0" y="0"/>
                <a:chExt cx="344" cy="394"/>
              </a:xfrm>
              <a:grpFill/>
            </p:grpSpPr>
            <p:sp>
              <p:nvSpPr>
                <p:cNvPr id="67612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44" cy="194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 sz="24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11" name="Rectangle 37"/>
                <p:cNvSpPr>
                  <a:spLocks noChangeArrowheads="1"/>
                </p:cNvSpPr>
                <p:nvPr/>
              </p:nvSpPr>
              <p:spPr bwMode="auto">
                <a:xfrm>
                  <a:off x="28" y="0"/>
                  <a:ext cx="288" cy="39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600" b="1" i="1">
                      <a:latin typeface="+mn-lt"/>
                      <a:cs typeface="Times New Roman" panose="02020603050405020304" pitchFamily="18" charset="0"/>
                    </a:rPr>
                    <a:t>I1</a:t>
                  </a:r>
                </a:p>
                <a:p>
                  <a:endParaRPr lang="es-AR" sz="2800" b="1" i="1"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67596" name="Group 39"/>
              <p:cNvGrpSpPr>
                <a:grpSpLocks/>
              </p:cNvGrpSpPr>
              <p:nvPr/>
            </p:nvGrpSpPr>
            <p:grpSpPr bwMode="auto">
              <a:xfrm>
                <a:off x="344" y="0"/>
                <a:ext cx="1593" cy="304"/>
                <a:chOff x="344" y="0"/>
                <a:chExt cx="1593" cy="304"/>
              </a:xfrm>
              <a:grpFill/>
            </p:grpSpPr>
            <p:sp>
              <p:nvSpPr>
                <p:cNvPr id="67610" name="Rectangle 41"/>
                <p:cNvSpPr>
                  <a:spLocks noChangeArrowheads="1"/>
                </p:cNvSpPr>
                <p:nvPr/>
              </p:nvSpPr>
              <p:spPr bwMode="auto">
                <a:xfrm>
                  <a:off x="344" y="0"/>
                  <a:ext cx="1593" cy="247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 sz="24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09" name="Rectangle 40"/>
                <p:cNvSpPr>
                  <a:spLocks noChangeArrowheads="1"/>
                </p:cNvSpPr>
                <p:nvPr/>
              </p:nvSpPr>
              <p:spPr bwMode="auto">
                <a:xfrm>
                  <a:off x="372" y="0"/>
                  <a:ext cx="1512" cy="30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400">
                      <a:latin typeface="+mn-lt"/>
                      <a:cs typeface="Times New Roman" panose="02020603050405020304" pitchFamily="18" charset="0"/>
                    </a:rPr>
                    <a:t>Gestión de Asignación de roles</a:t>
                  </a:r>
                </a:p>
                <a:p>
                  <a:endParaRPr lang="es-AR" sz="2400"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67597" name="Group 42"/>
              <p:cNvGrpSpPr>
                <a:grpSpLocks/>
              </p:cNvGrpSpPr>
              <p:nvPr/>
            </p:nvGrpSpPr>
            <p:grpSpPr bwMode="auto">
              <a:xfrm>
                <a:off x="1912" y="0"/>
                <a:ext cx="1064" cy="394"/>
                <a:chOff x="1912" y="0"/>
                <a:chExt cx="1064" cy="394"/>
              </a:xfrm>
              <a:grpFill/>
            </p:grpSpPr>
            <p:sp>
              <p:nvSpPr>
                <p:cNvPr id="67608" name="Rectangle 44"/>
                <p:cNvSpPr>
                  <a:spLocks noChangeArrowheads="1"/>
                </p:cNvSpPr>
                <p:nvPr/>
              </p:nvSpPr>
              <p:spPr bwMode="auto">
                <a:xfrm>
                  <a:off x="1912" y="0"/>
                  <a:ext cx="1064" cy="258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 sz="24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07" name="Rectangle 43"/>
                <p:cNvSpPr>
                  <a:spLocks noChangeArrowheads="1"/>
                </p:cNvSpPr>
                <p:nvPr/>
              </p:nvSpPr>
              <p:spPr bwMode="auto">
                <a:xfrm>
                  <a:off x="1940" y="0"/>
                  <a:ext cx="1008" cy="39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400" dirty="0">
                      <a:latin typeface="+mn-lt"/>
                      <a:cs typeface="Times New Roman" panose="02020603050405020304" pitchFamily="18" charset="0"/>
                    </a:rPr>
                    <a:t>Verdadero</a:t>
                  </a:r>
                </a:p>
                <a:p>
                  <a:endParaRPr lang="es-AR" sz="2400" dirty="0"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67598" name="Group 45"/>
              <p:cNvGrpSpPr>
                <a:grpSpLocks/>
              </p:cNvGrpSpPr>
              <p:nvPr/>
            </p:nvGrpSpPr>
            <p:grpSpPr bwMode="auto">
              <a:xfrm>
                <a:off x="0" y="394"/>
                <a:ext cx="344" cy="394"/>
                <a:chOff x="0" y="394"/>
                <a:chExt cx="344" cy="394"/>
              </a:xfrm>
              <a:grpFill/>
            </p:grpSpPr>
            <p:sp>
              <p:nvSpPr>
                <p:cNvPr id="67606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394"/>
                  <a:ext cx="344" cy="394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05" name="Rectangle 46"/>
                <p:cNvSpPr>
                  <a:spLocks noChangeArrowheads="1"/>
                </p:cNvSpPr>
                <p:nvPr/>
              </p:nvSpPr>
              <p:spPr bwMode="auto">
                <a:xfrm>
                  <a:off x="28" y="394"/>
                  <a:ext cx="288" cy="19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600" b="1" i="1" dirty="0">
                      <a:latin typeface="+mn-lt"/>
                      <a:cs typeface="Times New Roman" panose="02020603050405020304" pitchFamily="18" charset="0"/>
                    </a:rPr>
                    <a:t>I2</a:t>
                  </a:r>
                </a:p>
                <a:p>
                  <a:endParaRPr lang="es-AR" sz="2800" b="1" i="1" dirty="0">
                    <a:latin typeface="Tw Cen MT" panose="020B0602020104020603" pitchFamily="34" charset="0"/>
                  </a:endParaRPr>
                </a:p>
              </p:txBody>
            </p:sp>
          </p:grpSp>
          <p:grpSp>
            <p:nvGrpSpPr>
              <p:cNvPr id="67599" name="Group 48"/>
              <p:cNvGrpSpPr>
                <a:grpSpLocks/>
              </p:cNvGrpSpPr>
              <p:nvPr/>
            </p:nvGrpSpPr>
            <p:grpSpPr bwMode="auto">
              <a:xfrm>
                <a:off x="344" y="394"/>
                <a:ext cx="1568" cy="394"/>
                <a:chOff x="344" y="394"/>
                <a:chExt cx="1568" cy="394"/>
              </a:xfrm>
              <a:grpFill/>
            </p:grpSpPr>
            <p:sp>
              <p:nvSpPr>
                <p:cNvPr id="67604" name="Rectangle 50"/>
                <p:cNvSpPr>
                  <a:spLocks noChangeArrowheads="1"/>
                </p:cNvSpPr>
                <p:nvPr/>
              </p:nvSpPr>
              <p:spPr bwMode="auto">
                <a:xfrm>
                  <a:off x="344" y="394"/>
                  <a:ext cx="1568" cy="394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 sz="24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03" name="Rectangle 49"/>
                <p:cNvSpPr>
                  <a:spLocks noChangeArrowheads="1"/>
                </p:cNvSpPr>
                <p:nvPr/>
              </p:nvSpPr>
              <p:spPr bwMode="auto">
                <a:xfrm>
                  <a:off x="372" y="394"/>
                  <a:ext cx="1512" cy="19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400">
                      <a:latin typeface="+mn-lt"/>
                      <a:cs typeface="Times New Roman" panose="02020603050405020304" pitchFamily="18" charset="0"/>
                    </a:rPr>
                    <a:t>Proceso de Asignación de roles</a:t>
                  </a:r>
                </a:p>
                <a:p>
                  <a:endParaRPr lang="es-AR" sz="1400">
                    <a:latin typeface="+mn-lt"/>
                  </a:endParaRPr>
                </a:p>
              </p:txBody>
            </p:sp>
          </p:grpSp>
          <p:grpSp>
            <p:nvGrpSpPr>
              <p:cNvPr id="67600" name="Group 51"/>
              <p:cNvGrpSpPr>
                <a:grpSpLocks/>
              </p:cNvGrpSpPr>
              <p:nvPr/>
            </p:nvGrpSpPr>
            <p:grpSpPr bwMode="auto">
              <a:xfrm>
                <a:off x="1912" y="394"/>
                <a:ext cx="1064" cy="394"/>
                <a:chOff x="1912" y="394"/>
                <a:chExt cx="1064" cy="394"/>
              </a:xfrm>
              <a:grpFill/>
            </p:grpSpPr>
            <p:sp>
              <p:nvSpPr>
                <p:cNvPr id="67602" name="Rectangle 53"/>
                <p:cNvSpPr>
                  <a:spLocks noChangeArrowheads="1"/>
                </p:cNvSpPr>
                <p:nvPr/>
              </p:nvSpPr>
              <p:spPr bwMode="auto">
                <a:xfrm>
                  <a:off x="1912" y="394"/>
                  <a:ext cx="1064" cy="394"/>
                </a:xfrm>
                <a:prstGeom prst="rect">
                  <a:avLst/>
                </a:prstGeom>
                <a:grp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s-ES" sz="240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67601" name="Rectangle 52"/>
                <p:cNvSpPr>
                  <a:spLocks noChangeArrowheads="1"/>
                </p:cNvSpPr>
                <p:nvPr/>
              </p:nvSpPr>
              <p:spPr bwMode="auto">
                <a:xfrm>
                  <a:off x="1940" y="394"/>
                  <a:ext cx="1008" cy="19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s-AR" sz="1400">
                      <a:latin typeface="+mn-lt"/>
                      <a:cs typeface="Times New Roman" panose="02020603050405020304" pitchFamily="18" charset="0"/>
                    </a:rPr>
                    <a:t>Verdadero</a:t>
                  </a:r>
                </a:p>
                <a:p>
                  <a:endParaRPr lang="es-AR">
                    <a:latin typeface="Tw Cen MT" panose="020B0602020104020603" pitchFamily="34" charset="0"/>
                  </a:endParaRPr>
                </a:p>
              </p:txBody>
            </p:sp>
          </p:grpSp>
        </p:grpSp>
      </p:grpSp>
      <p:grpSp>
        <p:nvGrpSpPr>
          <p:cNvPr id="67613" name="Group 3"/>
          <p:cNvGrpSpPr>
            <a:grpSpLocks/>
          </p:cNvGrpSpPr>
          <p:nvPr/>
        </p:nvGrpSpPr>
        <p:grpSpPr bwMode="auto">
          <a:xfrm>
            <a:off x="2025594" y="1853119"/>
            <a:ext cx="8601517" cy="1279021"/>
            <a:chOff x="0" y="0"/>
            <a:chExt cx="3940" cy="1182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67615" name="Group 4"/>
            <p:cNvGrpSpPr>
              <a:grpSpLocks/>
            </p:cNvGrpSpPr>
            <p:nvPr/>
          </p:nvGrpSpPr>
          <p:grpSpPr bwMode="auto">
            <a:xfrm>
              <a:off x="0" y="0"/>
              <a:ext cx="516" cy="394"/>
              <a:chOff x="0" y="0"/>
              <a:chExt cx="516" cy="394"/>
            </a:xfrm>
            <a:grpFill/>
          </p:grpSpPr>
          <p:sp>
            <p:nvSpPr>
              <p:cNvPr id="67641" name="Rectangle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6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40" name="Rectangle 5"/>
              <p:cNvSpPr>
                <a:spLocks noChangeArrowheads="1"/>
              </p:cNvSpPr>
              <p:nvPr/>
            </p:nvSpPr>
            <p:spPr bwMode="auto">
              <a:xfrm>
                <a:off x="28" y="0"/>
                <a:ext cx="460" cy="178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 b="1" i="1" u="sng">
                    <a:latin typeface="+mn-lt"/>
                    <a:cs typeface="Times New Roman" panose="02020603050405020304" pitchFamily="18" charset="0"/>
                  </a:rPr>
                  <a:t>Nombre</a:t>
                </a:r>
              </a:p>
              <a:p>
                <a:endParaRPr lang="es-AR" sz="1400">
                  <a:latin typeface="+mn-lt"/>
                </a:endParaRPr>
              </a:p>
            </p:txBody>
          </p:sp>
        </p:grpSp>
        <p:grpSp>
          <p:nvGrpSpPr>
            <p:cNvPr id="67616" name="Group 7"/>
            <p:cNvGrpSpPr>
              <a:grpSpLocks/>
            </p:cNvGrpSpPr>
            <p:nvPr/>
          </p:nvGrpSpPr>
          <p:grpSpPr bwMode="auto">
            <a:xfrm>
              <a:off x="516" y="0"/>
              <a:ext cx="1424" cy="394"/>
              <a:chOff x="516" y="0"/>
              <a:chExt cx="1424" cy="394"/>
            </a:xfrm>
            <a:grpFill/>
          </p:grpSpPr>
          <p:sp>
            <p:nvSpPr>
              <p:cNvPr id="67639" name="Rectangle 9"/>
              <p:cNvSpPr>
                <a:spLocks noChangeArrowheads="1"/>
              </p:cNvSpPr>
              <p:nvPr/>
            </p:nvSpPr>
            <p:spPr bwMode="auto">
              <a:xfrm>
                <a:off x="516" y="0"/>
                <a:ext cx="1424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38" name="Rectangle 8"/>
              <p:cNvSpPr>
                <a:spLocks noChangeArrowheads="1"/>
              </p:cNvSpPr>
              <p:nvPr/>
            </p:nvSpPr>
            <p:spPr bwMode="auto">
              <a:xfrm>
                <a:off x="544" y="0"/>
                <a:ext cx="1368" cy="246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 b="1" u="sng" dirty="0">
                    <a:latin typeface="+mn-lt"/>
                    <a:cs typeface="Times New Roman" panose="02020603050405020304" pitchFamily="18" charset="0"/>
                  </a:rPr>
                  <a:t>Descripción</a:t>
                </a:r>
                <a:endParaRPr lang="es-AR" sz="1400" b="1" dirty="0">
                  <a:latin typeface="+mn-lt"/>
                  <a:cs typeface="Times New Roman" panose="02020603050405020304" pitchFamily="18" charset="0"/>
                </a:endParaRPr>
              </a:p>
              <a:p>
                <a:endParaRPr lang="es-AR" sz="1400" dirty="0">
                  <a:latin typeface="+mn-lt"/>
                </a:endParaRPr>
              </a:p>
            </p:txBody>
          </p:sp>
        </p:grpSp>
        <p:grpSp>
          <p:nvGrpSpPr>
            <p:cNvPr id="67617" name="Group 10"/>
            <p:cNvGrpSpPr>
              <a:grpSpLocks/>
            </p:cNvGrpSpPr>
            <p:nvPr/>
          </p:nvGrpSpPr>
          <p:grpSpPr bwMode="auto">
            <a:xfrm>
              <a:off x="1940" y="0"/>
              <a:ext cx="2000" cy="394"/>
              <a:chOff x="1940" y="0"/>
              <a:chExt cx="2000" cy="394"/>
            </a:xfrm>
            <a:grpFill/>
          </p:grpSpPr>
          <p:sp>
            <p:nvSpPr>
              <p:cNvPr id="67637" name="Rectangle 12"/>
              <p:cNvSpPr>
                <a:spLocks noChangeArrowheads="1"/>
              </p:cNvSpPr>
              <p:nvPr/>
            </p:nvSpPr>
            <p:spPr bwMode="auto">
              <a:xfrm>
                <a:off x="1940" y="0"/>
                <a:ext cx="2000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36" name="Rectangle 11"/>
              <p:cNvSpPr>
                <a:spLocks noChangeArrowheads="1"/>
              </p:cNvSpPr>
              <p:nvPr/>
            </p:nvSpPr>
            <p:spPr bwMode="auto">
              <a:xfrm>
                <a:off x="1968" y="0"/>
                <a:ext cx="1944" cy="394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 b="1">
                    <a:latin typeface="+mn-lt"/>
                    <a:cs typeface="Times New Roman" panose="02020603050405020304" pitchFamily="18" charset="0"/>
                  </a:rPr>
                  <a:t>Fórmula</a:t>
                </a:r>
                <a:endParaRPr lang="es-AR" sz="1400">
                  <a:latin typeface="+mn-lt"/>
                  <a:cs typeface="Times New Roman" panose="02020603050405020304" pitchFamily="18" charset="0"/>
                </a:endParaRPr>
              </a:p>
              <a:p>
                <a:endParaRPr lang="es-AR" sz="1400">
                  <a:latin typeface="+mn-lt"/>
                </a:endParaRPr>
              </a:p>
            </p:txBody>
          </p:sp>
        </p:grpSp>
        <p:grpSp>
          <p:nvGrpSpPr>
            <p:cNvPr id="67618" name="Group 13"/>
            <p:cNvGrpSpPr>
              <a:grpSpLocks/>
            </p:cNvGrpSpPr>
            <p:nvPr/>
          </p:nvGrpSpPr>
          <p:grpSpPr bwMode="auto">
            <a:xfrm>
              <a:off x="0" y="394"/>
              <a:ext cx="516" cy="394"/>
              <a:chOff x="0" y="394"/>
              <a:chExt cx="516" cy="394"/>
            </a:xfrm>
            <a:grpFill/>
          </p:grpSpPr>
          <p:sp>
            <p:nvSpPr>
              <p:cNvPr id="67635" name="Rectangle 15"/>
              <p:cNvSpPr>
                <a:spLocks noChangeArrowheads="1"/>
              </p:cNvSpPr>
              <p:nvPr/>
            </p:nvSpPr>
            <p:spPr bwMode="auto">
              <a:xfrm>
                <a:off x="0" y="394"/>
                <a:ext cx="516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34" name="Rectangle 14"/>
              <p:cNvSpPr>
                <a:spLocks noChangeArrowheads="1"/>
              </p:cNvSpPr>
              <p:nvPr/>
            </p:nvSpPr>
            <p:spPr bwMode="auto">
              <a:xfrm>
                <a:off x="28" y="394"/>
                <a:ext cx="474" cy="298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>
                    <a:latin typeface="+mn-lt"/>
                    <a:cs typeface="Times New Roman" panose="02020603050405020304" pitchFamily="18" charset="0"/>
                  </a:rPr>
                  <a:t>I1</a:t>
                </a:r>
              </a:p>
              <a:p>
                <a:endParaRPr lang="es-AR" sz="1400">
                  <a:latin typeface="+mn-lt"/>
                </a:endParaRPr>
              </a:p>
            </p:txBody>
          </p:sp>
        </p:grpSp>
        <p:grpSp>
          <p:nvGrpSpPr>
            <p:cNvPr id="67619" name="Group 16"/>
            <p:cNvGrpSpPr>
              <a:grpSpLocks/>
            </p:cNvGrpSpPr>
            <p:nvPr/>
          </p:nvGrpSpPr>
          <p:grpSpPr bwMode="auto">
            <a:xfrm>
              <a:off x="530" y="394"/>
              <a:ext cx="1414" cy="399"/>
              <a:chOff x="530" y="394"/>
              <a:chExt cx="1414" cy="399"/>
            </a:xfrm>
            <a:grpFill/>
          </p:grpSpPr>
          <p:sp>
            <p:nvSpPr>
              <p:cNvPr id="67633" name="Rectangle 18"/>
              <p:cNvSpPr>
                <a:spLocks noChangeArrowheads="1"/>
              </p:cNvSpPr>
              <p:nvPr/>
            </p:nvSpPr>
            <p:spPr bwMode="auto">
              <a:xfrm>
                <a:off x="530" y="400"/>
                <a:ext cx="1414" cy="393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32" name="Rectangle 17"/>
              <p:cNvSpPr>
                <a:spLocks noChangeArrowheads="1"/>
              </p:cNvSpPr>
              <p:nvPr/>
            </p:nvSpPr>
            <p:spPr bwMode="auto">
              <a:xfrm>
                <a:off x="544" y="394"/>
                <a:ext cx="1368" cy="394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 dirty="0">
                    <a:latin typeface="+mn-lt"/>
                    <a:cs typeface="Times New Roman" panose="02020603050405020304" pitchFamily="18" charset="0"/>
                  </a:rPr>
                  <a:t>Gestión de Asignación de roles</a:t>
                </a:r>
              </a:p>
              <a:p>
                <a:endParaRPr lang="es-AR" sz="1400" dirty="0">
                  <a:latin typeface="+mn-lt"/>
                </a:endParaRPr>
              </a:p>
            </p:txBody>
          </p:sp>
        </p:grpSp>
        <p:grpSp>
          <p:nvGrpSpPr>
            <p:cNvPr id="67620" name="Group 19"/>
            <p:cNvGrpSpPr>
              <a:grpSpLocks/>
            </p:cNvGrpSpPr>
            <p:nvPr/>
          </p:nvGrpSpPr>
          <p:grpSpPr bwMode="auto">
            <a:xfrm>
              <a:off x="1940" y="394"/>
              <a:ext cx="2000" cy="394"/>
              <a:chOff x="1940" y="394"/>
              <a:chExt cx="2000" cy="394"/>
            </a:xfrm>
            <a:grpFill/>
          </p:grpSpPr>
          <p:sp>
            <p:nvSpPr>
              <p:cNvPr id="67631" name="Rectangle 21"/>
              <p:cNvSpPr>
                <a:spLocks noChangeArrowheads="1"/>
              </p:cNvSpPr>
              <p:nvPr/>
            </p:nvSpPr>
            <p:spPr bwMode="auto">
              <a:xfrm>
                <a:off x="1940" y="394"/>
                <a:ext cx="2000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30" name="Rectangle 20"/>
              <p:cNvSpPr>
                <a:spLocks noChangeArrowheads="1"/>
              </p:cNvSpPr>
              <p:nvPr/>
            </p:nvSpPr>
            <p:spPr bwMode="auto">
              <a:xfrm>
                <a:off x="1968" y="394"/>
                <a:ext cx="1931" cy="282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>
                    <a:latin typeface="+mn-lt"/>
                    <a:cs typeface="Times New Roman" panose="02020603050405020304" pitchFamily="18" charset="0"/>
                  </a:rPr>
                  <a:t>M2 &amp;  M3 &amp; M4 &amp; M5</a:t>
                </a:r>
              </a:p>
              <a:p>
                <a:endParaRPr lang="es-AR" sz="1400">
                  <a:latin typeface="+mn-lt"/>
                </a:endParaRPr>
              </a:p>
            </p:txBody>
          </p:sp>
        </p:grpSp>
        <p:grpSp>
          <p:nvGrpSpPr>
            <p:cNvPr id="67621" name="Group 22"/>
            <p:cNvGrpSpPr>
              <a:grpSpLocks/>
            </p:cNvGrpSpPr>
            <p:nvPr/>
          </p:nvGrpSpPr>
          <p:grpSpPr bwMode="auto">
            <a:xfrm>
              <a:off x="0" y="788"/>
              <a:ext cx="516" cy="394"/>
              <a:chOff x="0" y="788"/>
              <a:chExt cx="516" cy="394"/>
            </a:xfrm>
            <a:grpFill/>
          </p:grpSpPr>
          <p:sp>
            <p:nvSpPr>
              <p:cNvPr id="67629" name="Rectangle 24"/>
              <p:cNvSpPr>
                <a:spLocks noChangeArrowheads="1"/>
              </p:cNvSpPr>
              <p:nvPr/>
            </p:nvSpPr>
            <p:spPr bwMode="auto">
              <a:xfrm>
                <a:off x="0" y="788"/>
                <a:ext cx="516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28" name="Rectangle 23"/>
              <p:cNvSpPr>
                <a:spLocks noChangeArrowheads="1"/>
              </p:cNvSpPr>
              <p:nvPr/>
            </p:nvSpPr>
            <p:spPr bwMode="auto">
              <a:xfrm>
                <a:off x="28" y="788"/>
                <a:ext cx="460" cy="394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>
                    <a:latin typeface="+mn-lt"/>
                    <a:cs typeface="Times New Roman" panose="02020603050405020304" pitchFamily="18" charset="0"/>
                  </a:rPr>
                  <a:t>I2</a:t>
                </a:r>
              </a:p>
              <a:p>
                <a:endParaRPr lang="es-AR" sz="1400">
                  <a:latin typeface="+mn-lt"/>
                </a:endParaRPr>
              </a:p>
            </p:txBody>
          </p:sp>
        </p:grpSp>
        <p:grpSp>
          <p:nvGrpSpPr>
            <p:cNvPr id="67622" name="Group 25"/>
            <p:cNvGrpSpPr>
              <a:grpSpLocks/>
            </p:cNvGrpSpPr>
            <p:nvPr/>
          </p:nvGrpSpPr>
          <p:grpSpPr bwMode="auto">
            <a:xfrm>
              <a:off x="516" y="788"/>
              <a:ext cx="1424" cy="394"/>
              <a:chOff x="516" y="788"/>
              <a:chExt cx="1424" cy="394"/>
            </a:xfrm>
            <a:grpFill/>
          </p:grpSpPr>
          <p:sp>
            <p:nvSpPr>
              <p:cNvPr id="67627" name="Rectangle 27"/>
              <p:cNvSpPr>
                <a:spLocks noChangeArrowheads="1"/>
              </p:cNvSpPr>
              <p:nvPr/>
            </p:nvSpPr>
            <p:spPr bwMode="auto">
              <a:xfrm>
                <a:off x="516" y="788"/>
                <a:ext cx="1424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26" name="Rectangle 26"/>
              <p:cNvSpPr>
                <a:spLocks noChangeArrowheads="1"/>
              </p:cNvSpPr>
              <p:nvPr/>
            </p:nvSpPr>
            <p:spPr bwMode="auto">
              <a:xfrm>
                <a:off x="544" y="788"/>
                <a:ext cx="1368" cy="220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 dirty="0">
                    <a:latin typeface="+mn-lt"/>
                    <a:cs typeface="Times New Roman" panose="02020603050405020304" pitchFamily="18" charset="0"/>
                  </a:rPr>
                  <a:t>Proceso de Asignación de roles</a:t>
                </a:r>
              </a:p>
              <a:p>
                <a:endParaRPr lang="es-AR" sz="1400" dirty="0">
                  <a:latin typeface="+mn-lt"/>
                </a:endParaRPr>
              </a:p>
            </p:txBody>
          </p:sp>
        </p:grpSp>
        <p:grpSp>
          <p:nvGrpSpPr>
            <p:cNvPr id="67623" name="Group 28"/>
            <p:cNvGrpSpPr>
              <a:grpSpLocks/>
            </p:cNvGrpSpPr>
            <p:nvPr/>
          </p:nvGrpSpPr>
          <p:grpSpPr bwMode="auto">
            <a:xfrm>
              <a:off x="1940" y="788"/>
              <a:ext cx="2000" cy="394"/>
              <a:chOff x="1940" y="788"/>
              <a:chExt cx="2000" cy="394"/>
            </a:xfrm>
            <a:grpFill/>
          </p:grpSpPr>
          <p:sp>
            <p:nvSpPr>
              <p:cNvPr id="67625" name="Rectangle 30"/>
              <p:cNvSpPr>
                <a:spLocks noChangeArrowheads="1"/>
              </p:cNvSpPr>
              <p:nvPr/>
            </p:nvSpPr>
            <p:spPr bwMode="auto">
              <a:xfrm>
                <a:off x="1940" y="788"/>
                <a:ext cx="2000" cy="394"/>
              </a:xfrm>
              <a:prstGeom prst="rect">
                <a:avLst/>
              </a:prstGeom>
              <a:grp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sz="1600">
                  <a:latin typeface="+mn-lt"/>
                </a:endParaRPr>
              </a:p>
            </p:txBody>
          </p:sp>
          <p:sp>
            <p:nvSpPr>
              <p:cNvPr id="67624" name="Rectangle 29"/>
              <p:cNvSpPr>
                <a:spLocks noChangeArrowheads="1"/>
              </p:cNvSpPr>
              <p:nvPr/>
            </p:nvSpPr>
            <p:spPr bwMode="auto">
              <a:xfrm>
                <a:off x="1968" y="788"/>
                <a:ext cx="1944" cy="220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AR" sz="1400">
                    <a:latin typeface="+mn-lt"/>
                    <a:cs typeface="Times New Roman" panose="02020603050405020304" pitchFamily="18" charset="0"/>
                  </a:rPr>
                  <a:t>M1 &amp; M4 &amp; M5</a:t>
                </a:r>
              </a:p>
              <a:p>
                <a:endParaRPr lang="es-AR" sz="1400">
                  <a:latin typeface="+mn-lt"/>
                </a:endParaRPr>
              </a:p>
            </p:txBody>
          </p:sp>
        </p:grpSp>
      </p:grpSp>
      <p:sp>
        <p:nvSpPr>
          <p:cNvPr id="6758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Indicadores</a:t>
            </a:r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26</a:t>
            </a:fld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67590" name="Rectangle 33"/>
          <p:cNvSpPr>
            <a:spLocks noChangeArrowheads="1"/>
          </p:cNvSpPr>
          <p:nvPr/>
        </p:nvSpPr>
        <p:spPr bwMode="auto">
          <a:xfrm>
            <a:off x="2649305" y="3241242"/>
            <a:ext cx="7345362" cy="131127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s-AR" sz="2000">
                <a:latin typeface="Tw Cen MT" panose="020B0602020104020603" pitchFamily="34" charset="0"/>
                <a:cs typeface="Times New Roman" panose="02020603050405020304" pitchFamily="18" charset="0"/>
              </a:rPr>
              <a:t>A partir de los indicadores definidos, se propone realizar el control de la meta a través de un tablero de control de indicadores específicos. Podemos decir que nuestra </a:t>
            </a:r>
            <a:r>
              <a:rPr lang="es-AR" sz="2000" u="sng">
                <a:latin typeface="Tw Cen MT" panose="020B0602020104020603" pitchFamily="34" charset="0"/>
                <a:cs typeface="Times New Roman" panose="02020603050405020304" pitchFamily="18" charset="0"/>
              </a:rPr>
              <a:t>meta se cumple si los indicadores</a:t>
            </a:r>
            <a:r>
              <a:rPr lang="es-AR" sz="2000">
                <a:latin typeface="Tw Cen MT" panose="020B0602020104020603" pitchFamily="34" charset="0"/>
                <a:cs typeface="Times New Roman" panose="02020603050405020304" pitchFamily="18" charset="0"/>
              </a:rPr>
              <a:t>  muestran los siguientes valores:</a:t>
            </a:r>
            <a:r>
              <a:rPr lang="es-AR" sz="2000"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97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GQM (OPM)</a:t>
            </a:r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27</a:t>
            </a:fld>
            <a:endParaRPr lang="es-AR"/>
          </a:p>
        </p:txBody>
      </p:sp>
      <p:sp>
        <p:nvSpPr>
          <p:cNvPr id="68611" name="4 Marcador de contenid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/>
              <a:t>Es útil para decidir qué medir.</a:t>
            </a:r>
          </a:p>
          <a:p>
            <a:r>
              <a:rPr lang="es-AR"/>
              <a:t>Debe estar orientado a metas.</a:t>
            </a:r>
          </a:p>
          <a:p>
            <a:r>
              <a:rPr lang="es-AR"/>
              <a:t>Es flexible.</a:t>
            </a:r>
          </a:p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6296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/>
              <a:t>Elementos clave de la gestión de proyectos</a:t>
            </a:r>
            <a:endParaRPr lang="es-AR" sz="360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</a:t>
            </a:fld>
            <a:endParaRPr lang="es-AR"/>
          </a:p>
        </p:txBody>
      </p:sp>
      <p:sp>
        <p:nvSpPr>
          <p:cNvPr id="11267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s-AR" sz="3200"/>
          </a:p>
          <a:p>
            <a:r>
              <a:rPr lang="es-AR" sz="3200"/>
              <a:t>Métricas</a:t>
            </a:r>
          </a:p>
          <a:p>
            <a:r>
              <a:rPr lang="es-AR" sz="3200"/>
              <a:t>Estimaciones</a:t>
            </a:r>
          </a:p>
          <a:p>
            <a:r>
              <a:rPr lang="es-AR" sz="3200"/>
              <a:t>Calendario temporal</a:t>
            </a:r>
          </a:p>
          <a:p>
            <a:r>
              <a:rPr lang="es-AR" sz="3200"/>
              <a:t>Organización del personal</a:t>
            </a:r>
          </a:p>
          <a:p>
            <a:r>
              <a:rPr lang="es-AR" sz="3200"/>
              <a:t>Análisis de riesgos</a:t>
            </a:r>
          </a:p>
          <a:p>
            <a:r>
              <a:rPr lang="es-AR" sz="3200"/>
              <a:t>Seguimiento y control</a:t>
            </a:r>
          </a:p>
          <a:p>
            <a:endParaRPr lang="es-AR" sz="320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11269" name="6 CuadroTexto"/>
          <p:cNvSpPr txBox="1">
            <a:spLocks noChangeArrowheads="1"/>
          </p:cNvSpPr>
          <p:nvPr/>
        </p:nvSpPr>
        <p:spPr bwMode="auto">
          <a:xfrm>
            <a:off x="6096000" y="2610643"/>
            <a:ext cx="42592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AR" sz="2800"/>
              <a:t>Métricas y Estimaciones  </a:t>
            </a:r>
          </a:p>
        </p:txBody>
      </p:sp>
      <p:sp>
        <p:nvSpPr>
          <p:cNvPr id="10" name="9 Cerrar llave"/>
          <p:cNvSpPr/>
          <p:nvPr/>
        </p:nvSpPr>
        <p:spPr>
          <a:xfrm>
            <a:off x="5783604" y="2295526"/>
            <a:ext cx="215900" cy="1152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62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45460" y="3036529"/>
            <a:ext cx="4548784" cy="279481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70000"/>
                  <a:satMod val="100000"/>
                  <a:lumMod val="110000"/>
                </a:schemeClr>
              </a:gs>
              <a:gs pos="50000">
                <a:schemeClr val="accent1">
                  <a:tint val="75000"/>
                  <a:satMod val="101000"/>
                  <a:lumMod val="105000"/>
                </a:schemeClr>
              </a:gs>
              <a:gs pos="100000">
                <a:schemeClr val="accent1">
                  <a:tint val="82000"/>
                  <a:satMod val="104000"/>
                  <a:lumMod val="105000"/>
                </a:schemeClr>
              </a:gs>
            </a:gsLst>
            <a:lin ang="10800000" scaled="1"/>
            <a:tileRect/>
          </a:gradFill>
          <a:ln>
            <a:solidFill>
              <a:schemeClr val="accent5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499211612">
                  <a:custGeom>
                    <a:avLst/>
                    <a:gdLst>
                      <a:gd name="connsiteX0" fmla="*/ 0 w 4548784"/>
                      <a:gd name="connsiteY0" fmla="*/ 0 h 2794818"/>
                      <a:gd name="connsiteX1" fmla="*/ 4548784 w 4548784"/>
                      <a:gd name="connsiteY1" fmla="*/ 0 h 2794818"/>
                      <a:gd name="connsiteX2" fmla="*/ 4548784 w 4548784"/>
                      <a:gd name="connsiteY2" fmla="*/ 2794818 h 2794818"/>
                      <a:gd name="connsiteX3" fmla="*/ 0 w 4548784"/>
                      <a:gd name="connsiteY3" fmla="*/ 2794818 h 2794818"/>
                      <a:gd name="connsiteX4" fmla="*/ 0 w 4548784"/>
                      <a:gd name="connsiteY4" fmla="*/ 0 h 279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48784" h="2794818" fill="none" extrusionOk="0">
                        <a:moveTo>
                          <a:pt x="0" y="0"/>
                        </a:moveTo>
                        <a:cubicBezTo>
                          <a:pt x="1624172" y="-149972"/>
                          <a:pt x="3891176" y="85198"/>
                          <a:pt x="4548784" y="0"/>
                        </a:cubicBezTo>
                        <a:cubicBezTo>
                          <a:pt x="4718195" y="1111062"/>
                          <a:pt x="4634338" y="1703502"/>
                          <a:pt x="4548784" y="2794818"/>
                        </a:cubicBezTo>
                        <a:cubicBezTo>
                          <a:pt x="4074310" y="2886194"/>
                          <a:pt x="1580551" y="2788761"/>
                          <a:pt x="0" y="2794818"/>
                        </a:cubicBezTo>
                        <a:cubicBezTo>
                          <a:pt x="-92943" y="2172070"/>
                          <a:pt x="-168235" y="726325"/>
                          <a:pt x="0" y="0"/>
                        </a:cubicBezTo>
                        <a:close/>
                      </a:path>
                      <a:path w="4548784" h="2794818" stroke="0" extrusionOk="0">
                        <a:moveTo>
                          <a:pt x="0" y="0"/>
                        </a:moveTo>
                        <a:cubicBezTo>
                          <a:pt x="2094565" y="-113254"/>
                          <a:pt x="2556997" y="102601"/>
                          <a:pt x="4548784" y="0"/>
                        </a:cubicBezTo>
                        <a:cubicBezTo>
                          <a:pt x="4495959" y="880426"/>
                          <a:pt x="4671958" y="1795851"/>
                          <a:pt x="4548784" y="2794818"/>
                        </a:cubicBezTo>
                        <a:cubicBezTo>
                          <a:pt x="2587656" y="2850628"/>
                          <a:pt x="1758052" y="2963776"/>
                          <a:pt x="0" y="2794818"/>
                        </a:cubicBezTo>
                        <a:cubicBezTo>
                          <a:pt x="-144930" y="1860042"/>
                          <a:pt x="-18259" y="882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endParaRPr lang="es-AR"/>
          </a:p>
        </p:txBody>
      </p:sp>
      <p:sp>
        <p:nvSpPr>
          <p:cNvPr id="133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Métricas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</a:t>
            </a:fld>
            <a:endParaRPr lang="es-AR"/>
          </a:p>
        </p:txBody>
      </p:sp>
      <p:sp>
        <p:nvSpPr>
          <p:cNvPr id="13315" name="4 Marcador de contenido"/>
          <p:cNvSpPr>
            <a:spLocks noGrp="1"/>
          </p:cNvSpPr>
          <p:nvPr>
            <p:ph type="body" sz="quarter" idx="13"/>
          </p:nvPr>
        </p:nvSpPr>
        <p:spPr>
          <a:xfrm>
            <a:off x="834023" y="1818603"/>
            <a:ext cx="11120442" cy="4478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s-ES_tradnl" sz="2800" i="1" dirty="0"/>
              <a:t>Clave tecnológica</a:t>
            </a:r>
            <a:endParaRPr lang="es-AR" sz="2800" i="1" dirty="0"/>
          </a:p>
          <a:p>
            <a:pPr marL="0" indent="0" algn="just">
              <a:buNone/>
            </a:pPr>
            <a:r>
              <a:rPr lang="es-A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	Objetivos </a:t>
            </a:r>
            <a:r>
              <a:rPr lang="es-AR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fundamentales:</a:t>
            </a:r>
          </a:p>
          <a:p>
            <a:pPr marL="0" indent="0" algn="just">
              <a:buNone/>
            </a:pPr>
            <a:endParaRPr lang="es-AR" sz="1800" dirty="0"/>
          </a:p>
          <a:p>
            <a:pPr marL="1799590" lvl="8" algn="just">
              <a:buFont typeface="Wingdings" pitchFamily="34" charset="0"/>
              <a:buChar char="q"/>
            </a:pPr>
            <a:r>
              <a:rPr lang="es-AR" sz="3200" b="1" dirty="0"/>
              <a:t>            Entender</a:t>
            </a:r>
            <a:r>
              <a:rPr lang="es-AR" sz="3200" dirty="0"/>
              <a:t> </a:t>
            </a:r>
            <a:endParaRPr lang="es-AR" sz="3200" dirty="0">
              <a:cs typeface="Calibri Light"/>
            </a:endParaRPr>
          </a:p>
          <a:p>
            <a:pPr marL="1799590" lvl="8" algn="just">
              <a:buFont typeface="Wingdings" pitchFamily="34" charset="0"/>
              <a:buChar char="q"/>
            </a:pPr>
            <a:r>
              <a:rPr lang="es-AR" sz="3200" b="1" dirty="0"/>
              <a:t>            Controlar</a:t>
            </a:r>
            <a:endParaRPr lang="es-AR" sz="3200" dirty="0">
              <a:cs typeface="Calibri Light"/>
            </a:endParaRPr>
          </a:p>
          <a:p>
            <a:pPr marL="1799590" lvl="8" algn="just">
              <a:buFont typeface="Wingdings" pitchFamily="34" charset="0"/>
              <a:buChar char="q"/>
            </a:pPr>
            <a:r>
              <a:rPr lang="es-AR" sz="3200" b="1" dirty="0"/>
              <a:t>            Mejorar</a:t>
            </a:r>
            <a:endParaRPr lang="es-AR" sz="3200" dirty="0">
              <a:cs typeface="Calibri Light"/>
            </a:endParaRPr>
          </a:p>
          <a:p>
            <a:pPr marL="1799590" lvl="8" algn="just">
              <a:buFont typeface="Wingdings" pitchFamily="34" charset="0"/>
              <a:buChar char="q"/>
            </a:pPr>
            <a:r>
              <a:rPr lang="es-AR" sz="3200" b="1" dirty="0"/>
              <a:t>            Evaluar</a:t>
            </a:r>
            <a:endParaRPr lang="es-ES" sz="3200" dirty="0">
              <a:cs typeface="Calibri Light"/>
            </a:endParaRPr>
          </a:p>
          <a:p>
            <a:pPr marL="347345" lvl="1" algn="just">
              <a:buFont typeface="Wingdings" pitchFamily="34" charset="0"/>
              <a:buChar char="q"/>
            </a:pPr>
            <a:endParaRPr lang="es-AR" sz="1800" dirty="0">
              <a:cs typeface="Calibri Light"/>
            </a:endParaRPr>
          </a:p>
          <a:p>
            <a:pPr algn="just"/>
            <a:endParaRPr lang="es-AR" sz="18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1026" name="Picture 2" descr="Análisis Web E Información. Estrategia De Negocios. Optimización ..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91" y="3161292"/>
            <a:ext cx="5515724" cy="390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Métricas – Definiciones </a:t>
            </a:r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fld id="{A56AA0B6-577A-466E-BFCE-2050E0306F37}" type="slidenum">
              <a:rPr lang="es-AR" sz="1200">
                <a:latin typeface="Tw Cen MT" panose="020B0602020104020603" pitchFamily="34" charset="0"/>
              </a:rPr>
              <a:pPr eaLnBrk="1" hangingPunct="1">
                <a:lnSpc>
                  <a:spcPct val="80000"/>
                </a:lnSpc>
              </a:pPr>
              <a:t>5</a:t>
            </a:fld>
            <a:endParaRPr lang="es-AR" sz="1200">
              <a:latin typeface="Tw Cen MT" panose="020B0602020104020603" pitchFamily="34" charset="0"/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0029825" y="6551613"/>
            <a:ext cx="2162175" cy="306387"/>
          </a:xfrm>
        </p:spPr>
        <p:txBody>
          <a:bodyPr>
            <a:normAutofit fontScale="85000" lnSpcReduction="20000"/>
          </a:bodyPr>
          <a:lstStyle/>
          <a:p>
            <a:r>
              <a:rPr lang="es-ES" err="1">
                <a:solidFill>
                  <a:schemeClr val="tx1"/>
                </a:solidFill>
              </a:rPr>
              <a:t>Pressman</a:t>
            </a:r>
            <a:r>
              <a:rPr lang="es-ES">
                <a:solidFill>
                  <a:schemeClr val="tx1"/>
                </a:solidFill>
              </a:rPr>
              <a:t> Cap. 4</a:t>
            </a:r>
          </a:p>
          <a:p>
            <a:endParaRPr lang="es-AR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>
                <a:solidFill>
                  <a:schemeClr val="tx1"/>
                </a:solidFill>
              </a:rPr>
              <a:t>2020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>
                <a:solidFill>
                  <a:schemeClr val="tx1"/>
                </a:solidFill>
              </a:rPr>
              <a:t>Ingenieria de Software II</a:t>
            </a:r>
          </a:p>
        </p:txBody>
      </p:sp>
      <p:pic>
        <p:nvPicPr>
          <p:cNvPr id="1032" name="Picture 8" descr="Resultado de imagen para medic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r="8647"/>
          <a:stretch/>
        </p:blipFill>
        <p:spPr bwMode="auto">
          <a:xfrm>
            <a:off x="7047428" y="2545333"/>
            <a:ext cx="2088232" cy="11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5D7F935C-FE2C-404A-ABEF-81F669CC9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53905"/>
              </p:ext>
            </p:extLst>
          </p:nvPr>
        </p:nvGraphicFramePr>
        <p:xfrm>
          <a:off x="798870" y="2101645"/>
          <a:ext cx="9903622" cy="3318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1811">
                  <a:extLst>
                    <a:ext uri="{9D8B030D-6E8A-4147-A177-3AD203B41FA5}">
                      <a16:colId xmlns:a16="http://schemas.microsoft.com/office/drawing/2014/main" xmlns="" val="1400174198"/>
                    </a:ext>
                  </a:extLst>
                </a:gridCol>
                <a:gridCol w="4951811">
                  <a:extLst>
                    <a:ext uri="{9D8B030D-6E8A-4147-A177-3AD203B41FA5}">
                      <a16:colId xmlns:a16="http://schemas.microsoft.com/office/drawing/2014/main" xmlns="" val="3415064694"/>
                    </a:ext>
                  </a:extLst>
                </a:gridCol>
              </a:tblGrid>
              <a:tr h="1659193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Medida</a:t>
                      </a:r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Medición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7772902"/>
                  </a:ext>
                </a:extLst>
              </a:tr>
              <a:tr h="1659193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2400" b="0" i="0" u="none" strike="noStrike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Métrica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AR" sz="2400" b="0" i="0" u="none" strike="noStrike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2400" b="0" i="0" u="none" strike="noStrike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 </a:t>
                      </a:r>
                      <a:endParaRPr lang="en-US" sz="2400" b="0" i="0" u="none" strike="noStrike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vl="0">
                        <a:buNone/>
                      </a:pP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5108646"/>
                  </a:ext>
                </a:extLst>
              </a:tr>
            </a:tbl>
          </a:graphicData>
        </a:graphic>
      </p:graphicFrame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32322184-B2C6-45AF-853B-5987DFC9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90" y="2401529"/>
            <a:ext cx="2009775" cy="1219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CB808CBB-D36C-4709-9D1F-34EF2536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118" y="3939049"/>
            <a:ext cx="2810796" cy="148712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xmlns="" id="{125B7DB9-4C60-419F-85CF-B98A761A4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37" y="3977456"/>
            <a:ext cx="2275553" cy="13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Métricas</a:t>
            </a:r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6</a:t>
            </a:fld>
            <a:endParaRPr lang="es-AR"/>
          </a:p>
        </p:txBody>
      </p:sp>
      <p:sp>
        <p:nvSpPr>
          <p:cNvPr id="14339" name="9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dirty="0">
                <a:cs typeface="Times New Roman" panose="02020603050405020304" pitchFamily="18" charset="0"/>
              </a:rPr>
              <a:t>Las métricas</a:t>
            </a:r>
            <a:r>
              <a:rPr lang="es-ES" dirty="0">
                <a:cs typeface="Times New Roman" panose="02020603050405020304" pitchFamily="18" charset="0"/>
              </a:rPr>
              <a:t> pueden ser utilizadas para que los profesionales e investigadores puedan tomar las mejores decisiones </a:t>
            </a:r>
            <a:endParaRPr lang="es-ES_tradnl" dirty="0">
              <a:cs typeface="Times New Roman" panose="02020603050405020304" pitchFamily="18" charset="0"/>
            </a:endParaRPr>
          </a:p>
          <a:p>
            <a:pPr algn="just"/>
            <a:endParaRPr lang="es-ES" sz="1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2351700" y="1371775"/>
            <a:ext cx="7772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GB" sz="280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es-ES_tradnl" sz="2800">
              <a:latin typeface="Tw Cen MT" panose="020B0602020104020603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437249" y="4612577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s-ES_tradnl" sz="2000" dirty="0">
                <a:latin typeface="Tw Cen MT"/>
                <a:cs typeface="Arial"/>
              </a:rPr>
              <a:t>	</a:t>
            </a:r>
            <a:r>
              <a:rPr lang="es-ES" sz="2000" dirty="0">
                <a:latin typeface="Tw Cen MT"/>
                <a:cs typeface="Arial"/>
              </a:rPr>
              <a:t>Métricas como me</a:t>
            </a:r>
            <a:r>
              <a:rPr lang="es-ES_tradnl" sz="2000" dirty="0">
                <a:latin typeface="Tw Cen MT"/>
                <a:cs typeface="Arial"/>
              </a:rPr>
              <a:t>dio</a:t>
            </a:r>
            <a:r>
              <a:rPr lang="es-ES" sz="2000" dirty="0">
                <a:latin typeface="Tw Cen MT"/>
                <a:cs typeface="Arial"/>
              </a:rPr>
              <a:t> </a:t>
            </a:r>
            <a:r>
              <a:rPr lang="es-ES_tradnl" sz="2000" dirty="0">
                <a:latin typeface="Tw Cen MT"/>
                <a:cs typeface="Arial"/>
              </a:rPr>
              <a:t>para</a:t>
            </a:r>
            <a:r>
              <a:rPr lang="es-ES" sz="2000" dirty="0">
                <a:latin typeface="Tw Cen MT"/>
                <a:cs typeface="Arial"/>
              </a:rPr>
              <a:t> </a:t>
            </a:r>
            <a:r>
              <a:rPr lang="es-ES_tradnl" sz="2000" dirty="0">
                <a:latin typeface="Tw Cen MT"/>
                <a:cs typeface="Arial"/>
              </a:rPr>
              <a:t>a</a:t>
            </a:r>
            <a:r>
              <a:rPr lang="es-ES" sz="2000" dirty="0">
                <a:latin typeface="Tw Cen MT"/>
                <a:cs typeface="Arial"/>
              </a:rPr>
              <a:t>segura</a:t>
            </a:r>
            <a:r>
              <a:rPr lang="es-ES_tradnl" sz="2000" dirty="0">
                <a:latin typeface="Tw Cen MT"/>
                <a:cs typeface="Arial"/>
              </a:rPr>
              <a:t>r</a:t>
            </a:r>
            <a:r>
              <a:rPr lang="es-ES" sz="2000" dirty="0">
                <a:latin typeface="Tw Cen MT"/>
                <a:cs typeface="Arial"/>
              </a:rPr>
              <a:t> la calidad en .. </a:t>
            </a:r>
            <a:endParaRPr lang="es-ES_tradnl" sz="2000" dirty="0">
              <a:latin typeface="Tw Cen MT" panose="020B0602020104020603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s-ES_tradnl" sz="2800" dirty="0">
                <a:latin typeface="Tw Cen MT"/>
                <a:cs typeface="Arial"/>
              </a:rPr>
              <a:t>Procesos/ Proyectos Software/</a:t>
            </a:r>
            <a:r>
              <a:rPr lang="es-ES" sz="2800" dirty="0">
                <a:latin typeface="TW Cen MT"/>
                <a:cs typeface="Arial"/>
              </a:rPr>
              <a:t>Productos</a:t>
            </a:r>
            <a:endParaRPr lang="es-ES" sz="2800" dirty="0">
              <a:latin typeface="Tw Cen MT"/>
              <a:cs typeface="Arial"/>
            </a:endParaRPr>
          </a:p>
        </p:txBody>
      </p:sp>
      <p:sp>
        <p:nvSpPr>
          <p:cNvPr id="12" name="11 Flecha abajo"/>
          <p:cNvSpPr/>
          <p:nvPr/>
        </p:nvSpPr>
        <p:spPr>
          <a:xfrm>
            <a:off x="4587358" y="2971185"/>
            <a:ext cx="1214437" cy="1571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71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Métricas del proyecto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7</a:t>
            </a:fld>
            <a:endParaRPr lang="es-AR"/>
          </a:p>
        </p:txBody>
      </p:sp>
      <p:sp>
        <p:nvSpPr>
          <p:cNvPr id="1843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AR" sz="2800" dirty="0"/>
              <a:t>Propósitos tácticos</a:t>
            </a:r>
            <a:endParaRPr lang="en-US" dirty="0">
              <a:cs typeface="Calibri Light"/>
            </a:endParaRPr>
          </a:p>
          <a:p>
            <a:pPr marL="0" indent="0">
              <a:buNone/>
            </a:pPr>
            <a:endParaRPr lang="es-AR" sz="2800" dirty="0">
              <a:cs typeface="Calibri Light"/>
            </a:endParaRPr>
          </a:p>
          <a:p>
            <a:pPr marL="0" indent="0">
              <a:buNone/>
            </a:pPr>
            <a:r>
              <a:rPr lang="es-AR" dirty="0">
                <a:latin typeface="Calibri"/>
                <a:cs typeface="Calibri Light"/>
              </a:rPr>
              <a:t>Uso 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s-AR" dirty="0">
                <a:latin typeface="Calibri"/>
                <a:cs typeface="Calibri Light"/>
              </a:rPr>
              <a:t> </a:t>
            </a:r>
            <a:r>
              <a:rPr lang="es-AR" sz="2000" dirty="0">
                <a:latin typeface="Calibri"/>
                <a:cs typeface="Calibri Light"/>
              </a:rPr>
              <a:t>Ajustes en el calendario y evitar demoras</a:t>
            </a:r>
          </a:p>
          <a:p>
            <a:pPr marL="347345" lvl="1">
              <a:buFont typeface="Wingdings" panose="020B0604020202020204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Valorar el estado de un proyecto en marcha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347345" lvl="1">
              <a:buFont typeface="Wingdings" panose="020B0604020202020204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Rastrear riesgos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347345" lvl="1">
              <a:buFont typeface="Wingdings" panose="020B0604020202020204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Descubrir áreas de problemas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347345" lvl="1">
              <a:buFont typeface="Wingdings" panose="020B0604020202020204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Ajustar flujo de trabajo/tareas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347345" lvl="1">
              <a:buFont typeface="Wingdings" panose="020B0604020202020204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Evaluar habilidad del equipo.</a:t>
            </a:r>
            <a:endParaRPr lang="en-US" sz="2000">
              <a:latin typeface="Calibri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s-AR" sz="2000" dirty="0">
              <a:latin typeface="Calibri"/>
              <a:cs typeface="Calibri Light"/>
            </a:endParaRPr>
          </a:p>
          <a:p>
            <a:endParaRPr lang="es-AR" sz="2800" dirty="0">
              <a:cs typeface="Calibri Light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FA893299-4B9F-44B5-AA57-63C83587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3" y="3161072"/>
            <a:ext cx="4242618" cy="330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51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Métricas del proceso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8</a:t>
            </a:fld>
            <a:endParaRPr lang="es-AR"/>
          </a:p>
        </p:txBody>
      </p:sp>
      <p:sp>
        <p:nvSpPr>
          <p:cNvPr id="1843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9793088" cy="656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AR" sz="2800" dirty="0"/>
              <a:t>Propósitos</a:t>
            </a:r>
            <a:r>
              <a:rPr lang="es-AR" sz="2800" dirty="0">
                <a:ea typeface="+mn-lt"/>
                <a:cs typeface="+mn-lt"/>
              </a:rPr>
              <a:t> estratégicos.</a:t>
            </a:r>
          </a:p>
          <a:p>
            <a:endParaRPr lang="es-AR" sz="2800" dirty="0">
              <a:cs typeface="Calibri Light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B46A32AB-DD2F-4E89-967E-CCDB8E5F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27" y="2554083"/>
            <a:ext cx="1540900" cy="159006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47A6B435-23FB-4B5A-BD7E-5452DA5A7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0" t="10400" r="31390" b="9300"/>
          <a:stretch/>
        </p:blipFill>
        <p:spPr>
          <a:xfrm>
            <a:off x="938981" y="4473984"/>
            <a:ext cx="1291474" cy="1405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942763-AB66-4713-95AE-CF8F86DE2448}"/>
              </a:ext>
            </a:extLst>
          </p:cNvPr>
          <p:cNvSpPr txBox="1"/>
          <p:nvPr/>
        </p:nvSpPr>
        <p:spPr>
          <a:xfrm>
            <a:off x="2376948" y="2930013"/>
            <a:ext cx="66146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dirty="0">
                <a:solidFill>
                  <a:srgbClr val="262626"/>
                </a:solidFill>
                <a:cs typeface="Arial"/>
              </a:rPr>
              <a:t>a través de todos los proyectos y por un espacio de tiempo.</a:t>
            </a:r>
            <a:r>
              <a:rPr lang="es-AR" dirty="0">
                <a:cs typeface="Arial"/>
              </a:rPr>
              <a:t>​</a:t>
            </a:r>
            <a:endParaRPr lang="en-US"/>
          </a:p>
          <a:p>
            <a:pPr>
              <a:buChar char="•"/>
            </a:pPr>
            <a:endParaRPr lang="es-AR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A96D4E-2D6A-4DF9-A4A1-2AC3793AFA1C}"/>
              </a:ext>
            </a:extLst>
          </p:cNvPr>
          <p:cNvSpPr txBox="1"/>
          <p:nvPr/>
        </p:nvSpPr>
        <p:spPr>
          <a:xfrm>
            <a:off x="988142" y="5707624"/>
            <a:ext cx="1084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Calibri"/>
                <a:cs typeface="Calibri"/>
              </a:rPr>
              <a:t>Intención</a:t>
            </a:r>
            <a:r>
              <a:rPr lang="en-US" sz="1600" dirty="0">
                <a:latin typeface="Calibri"/>
                <a:cs typeface="Calibri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30B1A49-A956-41C3-A836-0A0539CEC31B}"/>
              </a:ext>
            </a:extLst>
          </p:cNvPr>
          <p:cNvSpPr txBox="1"/>
          <p:nvPr/>
        </p:nvSpPr>
        <p:spPr>
          <a:xfrm>
            <a:off x="848339" y="4092984"/>
            <a:ext cx="13789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Calibri"/>
                <a:cs typeface="Calibri"/>
              </a:rPr>
              <a:t>Recopilación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7AC79C-40F3-4632-B739-E54954E04E7D}"/>
              </a:ext>
            </a:extLst>
          </p:cNvPr>
          <p:cNvSpPr txBox="1"/>
          <p:nvPr/>
        </p:nvSpPr>
        <p:spPr>
          <a:xfrm>
            <a:off x="2155723" y="4810433"/>
            <a:ext cx="7290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dirty="0">
                <a:solidFill>
                  <a:srgbClr val="262626"/>
                </a:solidFill>
              </a:rPr>
              <a:t>proporcionar un conjunto de indicadores para mejorar el proceso</a:t>
            </a:r>
            <a:r>
              <a:rPr lang="en-US" dirty="0"/>
              <a:t>​</a:t>
            </a:r>
            <a:r>
              <a:rPr lang="en-US" dirty="0">
                <a:cs typeface="Calibri Light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Métricas del proceso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9</a:t>
            </a:fld>
            <a:endParaRPr lang="es-AR"/>
          </a:p>
        </p:txBody>
      </p:sp>
      <p:sp>
        <p:nvSpPr>
          <p:cNvPr id="1843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AR" sz="2800" dirty="0">
                <a:latin typeface="Calibri"/>
                <a:cs typeface="Calibri Light"/>
              </a:rPr>
              <a:t>Uso </a:t>
            </a:r>
            <a:endParaRPr lang="en-US" sz="2800">
              <a:latin typeface="Calibri"/>
              <a:cs typeface="Calibri Light"/>
            </a:endParaRPr>
          </a:p>
          <a:p>
            <a:pPr marL="347345" lvl="1">
              <a:lnSpc>
                <a:spcPct val="100000"/>
              </a:lnSpc>
              <a:buFont typeface="Wingdings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Sentido común y sensibilidad organizacional.</a:t>
            </a:r>
            <a:endParaRPr lang="es-AR" sz="2000">
              <a:latin typeface="Calibri"/>
              <a:cs typeface="Calibri"/>
            </a:endParaRPr>
          </a:p>
          <a:p>
            <a:pPr marL="347345" lvl="1">
              <a:lnSpc>
                <a:spcPct val="100000"/>
              </a:lnSpc>
              <a:buFont typeface="Wingdings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Retroalimentación .</a:t>
            </a:r>
            <a:endParaRPr lang="es-AR" sz="2000">
              <a:latin typeface="Calibri"/>
              <a:cs typeface="Calibri"/>
            </a:endParaRPr>
          </a:p>
          <a:p>
            <a:pPr marL="347345" lvl="1">
              <a:lnSpc>
                <a:spcPct val="100000"/>
              </a:lnSpc>
              <a:buFont typeface="Wingdings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No usar métricas para valorar a los individuos.</a:t>
            </a:r>
            <a:endParaRPr lang="es-AR" sz="2000">
              <a:latin typeface="Calibri"/>
              <a:cs typeface="Calibri"/>
            </a:endParaRPr>
          </a:p>
          <a:p>
            <a:pPr marL="347345" lvl="1">
              <a:lnSpc>
                <a:spcPct val="100000"/>
              </a:lnSpc>
              <a:buFont typeface="Wingdings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Establecer metas y métricas claras.</a:t>
            </a:r>
            <a:endParaRPr lang="es-AR" sz="2000">
              <a:latin typeface="Calibri"/>
              <a:cs typeface="Calibri"/>
            </a:endParaRPr>
          </a:p>
          <a:p>
            <a:pPr marL="347345" lvl="1">
              <a:lnSpc>
                <a:spcPct val="100000"/>
              </a:lnSpc>
              <a:buFont typeface="Wingdings" pitchFamily="34" charset="0"/>
              <a:buChar char="ü"/>
            </a:pPr>
            <a:r>
              <a:rPr lang="es-AR" sz="2000" dirty="0">
                <a:latin typeface="Calibri"/>
                <a:ea typeface="+mn-lt"/>
                <a:cs typeface="+mn-lt"/>
              </a:rPr>
              <a:t>No excluir métricas .</a:t>
            </a:r>
            <a:endParaRPr lang="es-AR" sz="2000">
              <a:latin typeface="Calibri"/>
              <a:cs typeface="Calibri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2020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Ingenieria de Software II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43CF1E46-6639-42BD-AA52-6BD38D64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29" y="3175203"/>
            <a:ext cx="4881716" cy="30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7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G I 2016" id="{7D710C11-A9A7-4655-97C4-BAD4B08B9899}" vid="{528455DC-6436-42CF-BA55-9ED6BE3C4C3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_2020_Isoft2</Template>
  <TotalTime>88</TotalTime>
  <Words>1297</Words>
  <Application>Microsoft Office PowerPoint</Application>
  <PresentationFormat>Personalizado</PresentationFormat>
  <Paragraphs>356</Paragraphs>
  <Slides>27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Ing soft 2_Plantilla_2019</vt:lpstr>
      <vt:lpstr>Ingeniería de software II</vt:lpstr>
      <vt:lpstr>Gestión de Proyectos </vt:lpstr>
      <vt:lpstr>Elementos clave de la gestión de proyectos</vt:lpstr>
      <vt:lpstr>Métricas</vt:lpstr>
      <vt:lpstr>Métricas – Definiciones </vt:lpstr>
      <vt:lpstr>Métricas</vt:lpstr>
      <vt:lpstr>Métricas del proyecto</vt:lpstr>
      <vt:lpstr>Métricas del proceso</vt:lpstr>
      <vt:lpstr>Métricas del proceso</vt:lpstr>
      <vt:lpstr>Métricas del proceso</vt:lpstr>
      <vt:lpstr>Métricas del proceso</vt:lpstr>
      <vt:lpstr>Métricas del producto</vt:lpstr>
      <vt:lpstr>Métricas estáticas del producto</vt:lpstr>
      <vt:lpstr>Métricas estáticas del producto</vt:lpstr>
      <vt:lpstr>Métricas del producto -   LDC – LÍNEAS DE CÓDIGO </vt:lpstr>
      <vt:lpstr>Utilidad de las métricas postmortem</vt:lpstr>
      <vt:lpstr>Métricas orientadas al tamaño</vt:lpstr>
      <vt:lpstr>Ejemplo</vt:lpstr>
      <vt:lpstr>Métrica de       Punto función</vt:lpstr>
      <vt:lpstr>Métrica de    Punto función</vt:lpstr>
      <vt:lpstr>Métrica de      Punto función</vt:lpstr>
      <vt:lpstr>Desarrollo de una métrica-    GQM</vt:lpstr>
      <vt:lpstr>  GQM (OPM)</vt:lpstr>
      <vt:lpstr>GQM (OPM)</vt:lpstr>
      <vt:lpstr>GQM     ejemplo</vt:lpstr>
      <vt:lpstr>Indicadores</vt:lpstr>
      <vt:lpstr>GQM (OPM)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Ariel Pasini</dc:creator>
  <cp:lastModifiedBy>Silvia</cp:lastModifiedBy>
  <cp:revision>870</cp:revision>
  <dcterms:created xsi:type="dcterms:W3CDTF">2016-02-19T02:46:31Z</dcterms:created>
  <dcterms:modified xsi:type="dcterms:W3CDTF">2020-04-18T12:55:03Z</dcterms:modified>
</cp:coreProperties>
</file>